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C8B792B-816D-4DF6-8915-59422CB55034}" type="datetimeFigureOut">
              <a:rPr lang="uk-UA"/>
              <a:pPr>
                <a:defRPr/>
              </a:pPr>
              <a:t>20.08.2013</a:t>
            </a:fld>
            <a:endParaRPr lang="uk-UA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uk-UA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DD60DE-CE20-4E35-B9B9-41A89E0C6144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2811D-D8E5-4578-AF32-E8D4435724A9}" type="datetimeFigureOut">
              <a:rPr lang="uk-UA"/>
              <a:pPr>
                <a:defRPr/>
              </a:pPr>
              <a:t>20.08.2013</a:t>
            </a:fld>
            <a:endParaRPr lang="uk-UA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AFC42-EBD6-4BDC-8889-5083843A761D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E6A62-1AAE-43EC-8E00-921017004827}" type="datetimeFigureOut">
              <a:rPr lang="uk-UA"/>
              <a:pPr>
                <a:defRPr/>
              </a:pPr>
              <a:t>20.08.2013</a:t>
            </a:fld>
            <a:endParaRPr lang="uk-UA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601CE-AA9B-4A5C-981A-B41A158CF89E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92723-27A1-4FE8-8FB9-B6185968AB25}" type="datetimeFigureOut">
              <a:rPr lang="uk-UA"/>
              <a:pPr>
                <a:defRPr/>
              </a:pPr>
              <a:t>20.08.2013</a:t>
            </a:fld>
            <a:endParaRPr lang="uk-UA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2A84F-F2B2-42EB-B9A4-90355C443344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39D1774-D709-4D3B-8EFE-AF85EDCB024C}" type="datetimeFigureOut">
              <a:rPr lang="uk-UA"/>
              <a:pPr>
                <a:defRPr/>
              </a:pPr>
              <a:t>20.08.2013</a:t>
            </a:fld>
            <a:endParaRPr lang="uk-UA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uk-UA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5D660CB-B118-4990-877C-650F3CE25B23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CBFAA-A6DD-45F9-BFA8-3778C12EC894}" type="datetimeFigureOut">
              <a:rPr lang="uk-UA"/>
              <a:pPr>
                <a:defRPr/>
              </a:pPr>
              <a:t>20.08.2013</a:t>
            </a:fld>
            <a:endParaRPr lang="uk-UA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8594C-BEF6-49C5-811E-3130423D6608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5D1D54F-B9B3-498D-9F84-67A7F2F7F65F}" type="datetimeFigureOut">
              <a:rPr lang="uk-UA"/>
              <a:pPr>
                <a:defRPr/>
              </a:pPr>
              <a:t>20.08.2013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736BA30-B68A-40CB-B98D-991F233E6CB3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0BA5D-19BE-47A2-AB9E-6190C88AA49A}" type="datetimeFigureOut">
              <a:rPr lang="uk-UA"/>
              <a:pPr>
                <a:defRPr/>
              </a:pPr>
              <a:t>20.08.2013</a:t>
            </a:fld>
            <a:endParaRPr lang="uk-UA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04796-B67E-4B45-A148-9A15B24C30CE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F24DDA2-6629-4DD0-AB94-0269FEDA23A5}" type="datetimeFigureOut">
              <a:rPr lang="uk-UA"/>
              <a:pPr>
                <a:defRPr/>
              </a:pPr>
              <a:t>20.08.2013</a:t>
            </a:fld>
            <a:endParaRPr lang="uk-UA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66A7C44-6553-4F0C-B254-7BF069F62E2F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D24A35F-E841-4B7C-8E77-AE99661874BD}" type="datetimeFigureOut">
              <a:rPr lang="uk-UA"/>
              <a:pPr>
                <a:defRPr/>
              </a:pPr>
              <a:t>20.08.2013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8DFDD15-D4B4-4816-A249-6EA9E5E91F78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Блок-схема: процесс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B8DDB48-A03F-45B7-B2C4-C936F4D1B159}" type="datetimeFigureOut">
              <a:rPr lang="uk-UA"/>
              <a:pPr>
                <a:defRPr/>
              </a:pPr>
              <a:t>20.08.2013</a:t>
            </a:fld>
            <a:endParaRPr lang="uk-UA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uk-UA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6B16F2C-3584-4EB1-B950-3C34B48B2446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7CAAB62-E9A6-4B58-A110-B17476F19C80}" type="datetimeFigureOut">
              <a:rPr lang="uk-UA"/>
              <a:pPr>
                <a:defRPr/>
              </a:pPr>
              <a:t>20.08.2013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DC814E48-135D-4CAD-B09C-0CB8D7A73B3D}" type="slidenum">
              <a:rPr lang="uk-UA"/>
              <a:pPr>
                <a:defRPr/>
              </a:pPr>
              <a:t>‹#›</a:t>
            </a:fld>
            <a:endParaRPr lang="uk-UA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1" r:id="rId2"/>
    <p:sldLayoutId id="2147483697" r:id="rId3"/>
    <p:sldLayoutId id="2147483692" r:id="rId4"/>
    <p:sldLayoutId id="2147483698" r:id="rId5"/>
    <p:sldLayoutId id="2147483693" r:id="rId6"/>
    <p:sldLayoutId id="2147483699" r:id="rId7"/>
    <p:sldLayoutId id="2147483700" r:id="rId8"/>
    <p:sldLayoutId id="2147483701" r:id="rId9"/>
    <p:sldLayoutId id="2147483694" r:id="rId10"/>
    <p:sldLayoutId id="214748369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лгпшп\Pictures\yj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25" y="0"/>
            <a:ext cx="81438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4500563"/>
            <a:ext cx="7772400" cy="14700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8000" b="1" i="1" dirty="0" err="1" smtClean="0">
                <a:solidFill>
                  <a:schemeClr val="bg1">
                    <a:lumMod val="95000"/>
                  </a:schemeClr>
                </a:solidFill>
              </a:rPr>
              <a:t>Дитячі</a:t>
            </a:r>
            <a:r>
              <a:rPr lang="ru-RU" sz="8000" b="1" i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8000" b="1" i="1" dirty="0" err="1" smtClean="0">
                <a:solidFill>
                  <a:schemeClr val="bg1">
                    <a:lumMod val="95000"/>
                  </a:schemeClr>
                </a:solidFill>
              </a:rPr>
              <a:t>хвороби</a:t>
            </a:r>
            <a:endParaRPr lang="uk-UA" sz="8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50" y="785813"/>
            <a:ext cx="7429500" cy="82867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5400" dirty="0" smtClean="0">
                <a:solidFill>
                  <a:schemeClr val="bg1">
                    <a:lumMod val="95000"/>
                  </a:schemeClr>
                </a:solidFill>
              </a:rPr>
              <a:t>Презентація на тему:</a:t>
            </a:r>
            <a:endParaRPr lang="uk-UA" sz="54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0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71525" y="285750"/>
            <a:ext cx="8229600" cy="2400300"/>
          </a:xfrm>
        </p:spPr>
        <p:txBody>
          <a:bodyPr/>
          <a:lstStyle/>
          <a:p>
            <a:pPr algn="ctr"/>
            <a:r>
              <a:rPr lang="uk-UA" b="1" smtClean="0"/>
              <a:t>До дитячих хвороб відносяться: Коклюш Вітряна віспа, Кір, Краснуха, Свинка, Скарлатина, Гострі кишкові інфекції, Дизентерія, Сальмонельоз.</a:t>
            </a:r>
          </a:p>
        </p:txBody>
      </p:sp>
      <p:pic>
        <p:nvPicPr>
          <p:cNvPr id="10242" name="Picture 2" descr="C:\Users\лгпшп\Pictures\m-00000077-a-000000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75" y="2500313"/>
            <a:ext cx="3214688" cy="2297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 descr="C:\Users\лгпшп\Pictures\ryrt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21075" y="2643188"/>
            <a:ext cx="2693988" cy="404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4" descr="C:\Users\лгпшп\Pictures\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25" y="3632200"/>
            <a:ext cx="2500313" cy="322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75" y="214313"/>
            <a:ext cx="8229600" cy="2400300"/>
          </a:xfrm>
        </p:spPr>
        <p:txBody>
          <a:bodyPr/>
          <a:lstStyle/>
          <a:p>
            <a:pPr algn="r">
              <a:buFont typeface="Wingdings 2" pitchFamily="18" charset="2"/>
              <a:buNone/>
            </a:pPr>
            <a:r>
              <a:rPr lang="ru-RU" b="1" i="1" smtClean="0"/>
              <a:t>Дитячі хвороби</a:t>
            </a:r>
            <a:r>
              <a:rPr lang="ru-RU" smtClean="0"/>
              <a:t> - це група захворювань, що зустрічаються переважно або винятково в дитячому віці і зв'язаних з особливостями розвитку дитячого організму.</a:t>
            </a:r>
            <a:endParaRPr lang="uk-UA" smtClean="0"/>
          </a:p>
        </p:txBody>
      </p:sp>
      <p:pic>
        <p:nvPicPr>
          <p:cNvPr id="4" name="Picture 2" descr="C:\Users\лгпшп\Pictures\rfewr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38" y="2714625"/>
            <a:ext cx="4000500" cy="391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C:\Users\лгпшп\Pictures\eryr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286000"/>
            <a:ext cx="4000500" cy="299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500" y="214313"/>
            <a:ext cx="4257675" cy="6357937"/>
          </a:xfrm>
        </p:spPr>
        <p:txBody>
          <a:bodyPr>
            <a:normAutofit fontScale="925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/>
              <a:t>Інтенсивне зростання і розвиток дитини обумовлюють анатомо-фізіологічні особливості його організму і своєрідність патології. Навіть захворювання, що зустрічаються переважно в дорослих, мають у дітей своєрідний плин, що також залежить від віку дитини.</a:t>
            </a:r>
          </a:p>
        </p:txBody>
      </p:sp>
      <p:pic>
        <p:nvPicPr>
          <p:cNvPr id="3074" name="Picture 2" descr="C:\Users\лгпшп\Pictures\fgdregd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642938"/>
            <a:ext cx="4500562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38" y="2714625"/>
            <a:ext cx="8229600" cy="2054225"/>
          </a:xfrm>
        </p:spPr>
        <p:txBody>
          <a:bodyPr>
            <a:normAutofit fontScale="92500" lnSpcReduction="20000"/>
          </a:bodyPr>
          <a:lstStyle/>
          <a:p>
            <a:pPr marL="365760" indent="-283464" algn="ctr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У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новонародженості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пристосування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 до </a:t>
            </a:r>
            <a:r>
              <a:rPr lang="ru-RU" dirty="0" err="1"/>
              <a:t>нових</a:t>
            </a:r>
            <a:r>
              <a:rPr lang="ru-RU" dirty="0"/>
              <a:t> умов </a:t>
            </a:r>
            <a:r>
              <a:rPr lang="ru-RU" dirty="0" err="1"/>
              <a:t>життя</a:t>
            </a:r>
            <a:r>
              <a:rPr lang="ru-RU" dirty="0"/>
              <a:t>. </a:t>
            </a:r>
            <a:r>
              <a:rPr lang="ru-RU" dirty="0" err="1"/>
              <a:t>Функціональні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 </a:t>
            </a:r>
            <a:r>
              <a:rPr lang="ru-RU" dirty="0" err="1"/>
              <a:t>знаходяться</a:t>
            </a:r>
            <a:r>
              <a:rPr lang="ru-RU" dirty="0"/>
              <a:t> в </a:t>
            </a:r>
            <a:r>
              <a:rPr lang="ru-RU" dirty="0" err="1"/>
              <a:t>стані</a:t>
            </a:r>
            <a:r>
              <a:rPr lang="ru-RU" dirty="0"/>
              <a:t> </a:t>
            </a:r>
            <a:r>
              <a:rPr lang="ru-RU" dirty="0" err="1"/>
              <a:t>хиткої</a:t>
            </a:r>
            <a:r>
              <a:rPr lang="ru-RU" dirty="0"/>
              <a:t> </a:t>
            </a:r>
            <a:r>
              <a:rPr lang="ru-RU" dirty="0" err="1"/>
              <a:t>рівноваги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легко </a:t>
            </a:r>
            <a:r>
              <a:rPr lang="ru-RU" dirty="0" err="1"/>
              <a:t>порушується</a:t>
            </a:r>
            <a:r>
              <a:rPr lang="ru-RU" dirty="0"/>
              <a:t>.</a:t>
            </a:r>
            <a:endParaRPr lang="uk-UA" dirty="0"/>
          </a:p>
        </p:txBody>
      </p:sp>
      <p:pic>
        <p:nvPicPr>
          <p:cNvPr id="4098" name="Picture 2" descr="C:\Users\лгпшп\Pictures\shor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25" y="142875"/>
            <a:ext cx="3786188" cy="252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 descr="C:\Users\лгпшп\Pictures\sf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75" y="4572000"/>
            <a:ext cx="3357563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4572000"/>
            <a:ext cx="8715375" cy="2000250"/>
          </a:xfrm>
        </p:spPr>
        <p:txBody>
          <a:bodyPr>
            <a:normAutofit fontScale="77500" lnSpcReduction="20000"/>
          </a:bodyPr>
          <a:lstStyle/>
          <a:p>
            <a:pPr marL="365760" indent="-283464" algn="r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/>
              <a:t>У цьому періоді виявляються зміни в організмі дитини, пов'язані з порушеннями розвитку плоду у внутрішньоутробному періоді (внутрішньоутробна асфіксія плоду; захворювання матері: </a:t>
            </a:r>
            <a:r>
              <a:rPr lang="uk-UA" dirty="0" err="1"/>
              <a:t>листериоз</a:t>
            </a:r>
            <a:r>
              <a:rPr lang="uk-UA" dirty="0"/>
              <a:t>, токсоплазмоз, краснуха, грип і ін.; вплив на її організм деяких хімічних речовин, наприклад алкоголю, променистої енергії й ін.).</a:t>
            </a:r>
          </a:p>
        </p:txBody>
      </p:sp>
      <p:pic>
        <p:nvPicPr>
          <p:cNvPr id="5122" name="Picture 2" descr="C:\Users\лгпшп\Pictures\1244903665_31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63" y="142875"/>
            <a:ext cx="3200400" cy="427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 descr="C:\Users\лгпшп\Pictures\2129_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142875"/>
            <a:ext cx="428625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214313"/>
            <a:ext cx="8572500" cy="3500437"/>
          </a:xfrm>
        </p:spPr>
        <p:txBody>
          <a:bodyPr>
            <a:normAutofit fontScale="85000" lnSpcReduction="10000"/>
          </a:bodyPr>
          <a:lstStyle/>
          <a:p>
            <a:pPr marL="365760" indent="-283464" algn="r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/>
              <a:t>З перших днів після народження виявляються пороки розвитку, </a:t>
            </a:r>
            <a:r>
              <a:rPr lang="uk-UA" dirty="0" err="1"/>
              <a:t>недоношенность</a:t>
            </a:r>
            <a:r>
              <a:rPr lang="uk-UA" dirty="0"/>
              <a:t>, наслідку родової травми (внутрічерепні крововиливи й ін.), гемолітична хвороба немовлят, а також деякі спадкові  захворювання. Висока чутливість немовлят до  вірусних інфекцій обумовлює часте виникнення в них гнійно-септичних захворювань шкіри і пупка, гострих вірусних і бактеріальних захворювань органів дихання</a:t>
            </a:r>
            <a:r>
              <a:rPr lang="uk-UA" dirty="0" smtClean="0"/>
              <a:t>.</a:t>
            </a:r>
            <a:endParaRPr lang="uk-UA" dirty="0"/>
          </a:p>
        </p:txBody>
      </p:sp>
      <p:pic>
        <p:nvPicPr>
          <p:cNvPr id="6146" name="Picture 2" descr="C:\Users\лгпшп\Pictures\1245352333_item3193pic30479_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3286125"/>
            <a:ext cx="3949700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 descr="C:\Users\лгпшп\Pictures\92bcc23aa1c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38" y="3786188"/>
            <a:ext cx="381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4143375"/>
            <a:ext cx="8229600" cy="2400300"/>
          </a:xfrm>
        </p:spPr>
        <p:txBody>
          <a:bodyPr/>
          <a:lstStyle/>
          <a:p>
            <a:pPr algn="ctr"/>
            <a:r>
              <a:rPr lang="uk-UA" smtClean="0"/>
              <a:t>Кожна хвороба накладає свій відбиток, обмежуючи майбутні можливості дорослої людини, тоді як повноцінне життя залежить від різноманіття і волі вибору.</a:t>
            </a:r>
          </a:p>
        </p:txBody>
      </p:sp>
      <p:pic>
        <p:nvPicPr>
          <p:cNvPr id="7170" name="Picture 2" descr="C:\Users\лгпшп\Pictures\_13584771_157380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0"/>
            <a:ext cx="4429125" cy="414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 descr="C:\Users\лгпшп\Pictures\0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214313"/>
            <a:ext cx="2728913" cy="363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214313"/>
            <a:ext cx="8229600" cy="2840037"/>
          </a:xfrm>
        </p:spPr>
        <p:txBody>
          <a:bodyPr>
            <a:normAutofit fontScale="85000" lnSpcReduction="20000"/>
          </a:bodyPr>
          <a:lstStyle/>
          <a:p>
            <a:pPr marL="365760" indent="-283464" algn="ctr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/>
              <a:t>Тому наша розмова піде про взаємодію дитячого організму з різними видами інфекції, що у більш широкому розумінні являють собою особливості навколишнього середовища. Таким чином, у глобальному змісті інфекція є екологічним чинником, що впливає і на якість життя, і на її тривалість. </a:t>
            </a:r>
            <a:br>
              <a:rPr lang="uk-UA" dirty="0"/>
            </a:br>
            <a:endParaRPr lang="uk-UA" dirty="0"/>
          </a:p>
        </p:txBody>
      </p:sp>
      <p:pic>
        <p:nvPicPr>
          <p:cNvPr id="8194" name="Picture 2" descr="C:\Users\лгпшп\Pictures\803f7e85462e.jpg"/>
          <p:cNvPicPr>
            <a:picLocks noChangeAspect="1" noChangeArrowheads="1"/>
          </p:cNvPicPr>
          <p:nvPr/>
        </p:nvPicPr>
        <p:blipFill>
          <a:blip r:embed="rId2"/>
          <a:srcRect b="13185"/>
          <a:stretch>
            <a:fillRect/>
          </a:stretch>
        </p:blipFill>
        <p:spPr bwMode="auto">
          <a:xfrm>
            <a:off x="1285875" y="2646363"/>
            <a:ext cx="7143750" cy="414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3857625"/>
            <a:ext cx="8786813" cy="2840038"/>
          </a:xfrm>
        </p:spPr>
        <p:txBody>
          <a:bodyPr>
            <a:normAutofit fontScale="77500" lnSpcReduction="20000"/>
          </a:bodyPr>
          <a:lstStyle/>
          <a:p>
            <a:pPr marL="365760" indent="-283464" algn="r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/>
              <a:t>Досвідчені батьки з легкістю визначають, коли дитина починає хворіти. На це вказує ряд безсумнівних ознак, добре усім знайомих підвищення температури, зміни в поводженні, апетиті, головний біль, слабість. Але є і більш специфічні симптоми, орієнтуючись на які можна попередньо установити хоча б загальні принципи відходу, а також екстреність звертання за медичною допомогою і необхідність госпітального (лікарняного) лікування</a:t>
            </a:r>
          </a:p>
        </p:txBody>
      </p:sp>
      <p:pic>
        <p:nvPicPr>
          <p:cNvPr id="9218" name="Picture 2" descr="C:\Users\лгпшп\Pictures\dsf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88" y="142875"/>
            <a:ext cx="5470525" cy="364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 descr="C:\Users\лгпшп\Pictures\1245407868_597098-001-02-01-200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50" y="163513"/>
            <a:ext cx="2357438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30</TotalTime>
  <Words>298</Words>
  <Application>Microsoft Office PowerPoint</Application>
  <PresentationFormat>Экран (4:3)</PresentationFormat>
  <Paragraphs>11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10</vt:i4>
      </vt:variant>
    </vt:vector>
  </HeadingPairs>
  <TitlesOfParts>
    <vt:vector size="23" baseType="lpstr">
      <vt:lpstr>Corbel</vt:lpstr>
      <vt:lpstr>Arial</vt:lpstr>
      <vt:lpstr>Wingdings 2</vt:lpstr>
      <vt:lpstr>Verdana</vt:lpstr>
      <vt:lpstr>Calibri</vt:lpstr>
      <vt:lpstr>Gill Sans MT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Дитячі хвороби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Дитячі хвороби</dc:title>
  <dc:creator>лгпшп</dc:creator>
  <cp:lastModifiedBy>alice_in_wonderland</cp:lastModifiedBy>
  <cp:revision>5</cp:revision>
  <dcterms:created xsi:type="dcterms:W3CDTF">2009-12-26T10:34:18Z</dcterms:created>
  <dcterms:modified xsi:type="dcterms:W3CDTF">2013-08-20T05:08:23Z</dcterms:modified>
</cp:coreProperties>
</file>