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5" r:id="rId13"/>
    <p:sldId id="276" r:id="rId14"/>
    <p:sldId id="320" r:id="rId15"/>
    <p:sldId id="321" r:id="rId16"/>
    <p:sldId id="277" r:id="rId17"/>
    <p:sldId id="278" r:id="rId18"/>
    <p:sldId id="280" r:id="rId19"/>
    <p:sldId id="322" r:id="rId20"/>
    <p:sldId id="284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298" r:id="rId40"/>
    <p:sldId id="300" r:id="rId41"/>
    <p:sldId id="301" r:id="rId42"/>
    <p:sldId id="303" r:id="rId43"/>
    <p:sldId id="304" r:id="rId44"/>
    <p:sldId id="305" r:id="rId45"/>
    <p:sldId id="308" r:id="rId46"/>
    <p:sldId id="309" r:id="rId47"/>
    <p:sldId id="310" r:id="rId48"/>
    <p:sldId id="315" r:id="rId49"/>
    <p:sldId id="312" r:id="rId50"/>
    <p:sldId id="313" r:id="rId51"/>
    <p:sldId id="314" r:id="rId52"/>
    <p:sldId id="316" r:id="rId53"/>
    <p:sldId id="341" r:id="rId54"/>
    <p:sldId id="317" r:id="rId55"/>
    <p:sldId id="319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CC"/>
    <a:srgbClr val="0000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2000"/>
              <a:t>Аналіз мережі закладу</a:t>
            </a:r>
          </a:p>
        </c:rich>
      </c:tx>
      <c:layout>
        <c:manualLayout>
          <c:xMode val="edge"/>
          <c:yMode val="edge"/>
          <c:x val="0.37219638721630383"/>
          <c:y val="3.3802846357352749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917461930161955E-2"/>
          <c:y val="0.25909492082720431"/>
          <c:w val="0.88719512195121952"/>
          <c:h val="0.585916298850543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2018/2019 н.р.</c:v>
                </c:pt>
                <c:pt idx="1">
                  <c:v>2019/2020 н.р.</c:v>
                </c:pt>
                <c:pt idx="2">
                  <c:v>2020/2021 н.р.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235</c:v>
                </c:pt>
                <c:pt idx="1">
                  <c:v>235</c:v>
                </c:pt>
                <c:pt idx="2">
                  <c:v>235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D3-4A5E-AA86-CC0F32A2FE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4399552"/>
        <c:axId val="48997520"/>
      </c:barChart>
      <c:catAx>
        <c:axId val="194399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rnd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489975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8997520"/>
        <c:scaling>
          <c:orientation val="minMax"/>
        </c:scaling>
        <c:delete val="0"/>
        <c:axPos val="l"/>
        <c:majorGridlines>
          <c:spPr>
            <a:ln w="3175" cap="rnd" cmpd="sng" algn="ctr">
              <a:solidFill>
                <a:srgbClr val="000000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3175" cap="rnd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94399552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 cap="rnd" cmpd="sng" algn="ctr">
      <a:solidFill>
        <a:srgbClr val="000000"/>
      </a:solidFill>
      <a:prstDash val="solid"/>
      <a:round/>
    </a:ln>
    <a:effectLst/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/>
              <a:t>Освітньо-кваліфікаційний</a:t>
            </a:r>
            <a:r>
              <a:rPr lang="ru-RU" sz="1600" baseline="0"/>
              <a:t> рівень</a:t>
            </a:r>
          </a:p>
          <a:p>
            <a:pPr>
              <a:defRPr sz="16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baseline="0"/>
              <a:t>педагогів</a:t>
            </a:r>
            <a:endParaRPr lang="ru-RU" sz="160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564024334545186E-2"/>
          <c:y val="0.23400915889697887"/>
          <c:w val="0.9034707784496776"/>
          <c:h val="0.475812919218430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освітньо-кваліфікаційний рівень педагогів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</c:dPt>
          <c:dPt>
            <c:idx val="1"/>
            <c:bubble3D val="0"/>
            <c:spPr>
              <a:solidFill>
                <a:srgbClr val="00CC00"/>
              </a:solidFill>
              <a:ln w="3175">
                <a:solidFill>
                  <a:schemeClr val="tx1"/>
                </a:solidFill>
              </a:ln>
              <a:effectLst/>
              <a:sp3d contourW="3175">
                <a:contourClr>
                  <a:schemeClr val="tx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"бакалавр", "спеціаліст", "магістр"</c:v>
                </c:pt>
                <c:pt idx="1">
                  <c:v>"молодший спеціаліст"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0.76</c:v>
                </c:pt>
                <c:pt idx="1">
                  <c:v>0.24</c:v>
                </c:pt>
                <c:pt idx="2" formatCode="General">
                  <c:v>0</c:v>
                </c:pt>
                <c:pt idx="3" formatCode="General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1672388629512448"/>
          <c:y val="0.80779927869250245"/>
          <c:w val="0.57557413110010036"/>
          <c:h val="8.33842571536971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1200"/>
              <a:t>Порівняльний аналіз </a:t>
            </a:r>
          </a:p>
          <a:p>
            <a:pPr>
              <a:defRPr sz="1200" b="1"/>
            </a:pPr>
            <a:r>
              <a:rPr lang="ru-RU" sz="1200"/>
              <a:t>освітньо-кваліфікаційного рівня педагогів</a:t>
            </a:r>
          </a:p>
        </c:rich>
      </c:tx>
      <c:layout>
        <c:manualLayout>
          <c:xMode val="edge"/>
          <c:yMode val="edge"/>
          <c:x val="0.18592191601049873"/>
          <c:y val="4.5007315262062829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1463405783954427E-2"/>
          <c:y val="0.20048686221914569"/>
          <c:w val="0.82845628167446805"/>
          <c:h val="0.585916298850543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65,2%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76%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2019/2020 н.р.</c:v>
                </c:pt>
                <c:pt idx="1">
                  <c:v>2020/2021 н.р </c:v>
                </c:pt>
                <c:pt idx="2">
                  <c:v> 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 formatCode="0.00%">
                  <c:v>0.65200000000000002</c:v>
                </c:pt>
                <c:pt idx="1">
                  <c:v>0.76</c:v>
                </c:pt>
                <c:pt idx="2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D3-4A5E-AA86-CC0F32A2FE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8153760"/>
        <c:axId val="248154544"/>
      </c:barChart>
      <c:catAx>
        <c:axId val="248153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rnd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481545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8154544"/>
        <c:scaling>
          <c:orientation val="minMax"/>
        </c:scaling>
        <c:delete val="0"/>
        <c:axPos val="l"/>
        <c:majorGridlines>
          <c:spPr>
            <a:ln w="3175" cap="rnd" cmpd="sng" algn="ctr">
              <a:solidFill>
                <a:srgbClr val="000000"/>
              </a:solidFill>
              <a:prstDash val="solid"/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 w="3175" cap="rnd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48153760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 cap="rnd" cmpd="sng" algn="ctr">
      <a:solidFill>
        <a:srgbClr val="000000"/>
      </a:solidFill>
      <a:prstDash val="solid"/>
      <a:round/>
    </a:ln>
    <a:effectLst/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2000"/>
              <a:t>Аналіз захворюваності</a:t>
            </a:r>
          </a:p>
        </c:rich>
      </c:tx>
      <c:layout>
        <c:manualLayout>
          <c:xMode val="edge"/>
          <c:yMode val="edge"/>
          <c:x val="0.37219638721630383"/>
          <c:y val="3.3802846357352749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1463405783954427E-2"/>
          <c:y val="0.20048686221914569"/>
          <c:w val="0.88719512195121952"/>
          <c:h val="0.585916298850543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1,03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0,75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2,03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2018/2019 н.р.</c:v>
                </c:pt>
                <c:pt idx="1">
                  <c:v>2019/2020 н.р.</c:v>
                </c:pt>
                <c:pt idx="2">
                  <c:v>2020/2021 н.р.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1.03E-2</c:v>
                </c:pt>
                <c:pt idx="1">
                  <c:v>7.4999999999999997E-3</c:v>
                </c:pt>
                <c:pt idx="2">
                  <c:v>2.0299999999999999E-2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D3-4A5E-AA86-CC0F32A2FE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8664800"/>
        <c:axId val="248665192"/>
      </c:barChart>
      <c:catAx>
        <c:axId val="248664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486651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866519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000000"/>
              </a:solidFill>
              <a:prstDash val="solid"/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48664800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 cap="flat" cmpd="sng" algn="ctr">
      <a:solidFill>
        <a:srgbClr val="000000"/>
      </a:solidFill>
      <a:prstDash val="solid"/>
      <a:round/>
    </a:ln>
    <a:effectLst/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2000"/>
              <a:t>Аналіз відвідуваності</a:t>
            </a:r>
          </a:p>
        </c:rich>
      </c:tx>
      <c:layout>
        <c:manualLayout>
          <c:xMode val="edge"/>
          <c:yMode val="edge"/>
          <c:x val="0.37219638721630383"/>
          <c:y val="3.3802846357352749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1463405783954427E-2"/>
          <c:y val="0.20048686221914569"/>
          <c:w val="0.88719512195121952"/>
          <c:h val="0.585916298850543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60,3%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923942830550045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59,9%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62,5%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2018/2019 н.р.</c:v>
                </c:pt>
                <c:pt idx="1">
                  <c:v>2019/2020 н.р.</c:v>
                </c:pt>
                <c:pt idx="2">
                  <c:v>2020/2021 н.р.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0.60299999999999998</c:v>
                </c:pt>
                <c:pt idx="1">
                  <c:v>0.59899999999999998</c:v>
                </c:pt>
                <c:pt idx="2">
                  <c:v>0.625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D3-4A5E-AA86-CC0F32A2FE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8665976"/>
        <c:axId val="248666760"/>
      </c:barChart>
      <c:catAx>
        <c:axId val="248665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486667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866676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000000"/>
              </a:solidFill>
              <a:prstDash val="solid"/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48665976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 cap="flat" cmpd="sng" algn="ctr">
      <a:solidFill>
        <a:srgbClr val="000000"/>
      </a:solidFill>
      <a:prstDash val="solid"/>
      <a:round/>
    </a:ln>
    <a:effectLst/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00" b="1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1800"/>
              <a:t>Аналіз виконання норм харчування</a:t>
            </a:r>
          </a:p>
        </c:rich>
      </c:tx>
      <c:layout>
        <c:manualLayout>
          <c:xMode val="edge"/>
          <c:yMode val="edge"/>
          <c:x val="0.21869761765106677"/>
          <c:y val="3.38027603008954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00" b="1" i="0" u="none" strike="noStrike" kern="1200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1463405783954427E-2"/>
          <c:y val="0.20048686221914569"/>
          <c:w val="0.88719512195121952"/>
          <c:h val="0.585916298850543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82550" h="44450" prst="angle"/>
                <a:bevelB w="82550" h="44450" prst="angle"/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008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/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76,5%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75,3%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2018/2019 н.р.</c:v>
                </c:pt>
                <c:pt idx="1">
                  <c:v>2019/2020 н.р.</c:v>
                </c:pt>
                <c:pt idx="2">
                  <c:v>2020/2021 н.р.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0.76500000000000001</c:v>
                </c:pt>
                <c:pt idx="1">
                  <c:v>0.76500000000000001</c:v>
                </c:pt>
                <c:pt idx="2">
                  <c:v>0.72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D3-4A5E-AA86-CC0F32A2FE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8667152"/>
        <c:axId val="248667936"/>
      </c:barChart>
      <c:catAx>
        <c:axId val="248667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486679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866793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000000"/>
              </a:solidFill>
              <a:prstDash val="solid"/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48667152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  <a:effectLst/>
      </c:spPr>
    </c:plotArea>
    <c:plotVisOnly val="1"/>
    <c:dispBlanksAs val="gap"/>
    <c:showDLblsOverMax val="0"/>
  </c:chart>
  <c:spPr>
    <a:solidFill>
      <a:srgbClr val="FFFFFF"/>
    </a:solidFill>
    <a:ln w="3175" cap="flat" cmpd="sng" algn="ctr">
      <a:solidFill>
        <a:srgbClr val="000000"/>
      </a:solidFill>
      <a:prstDash val="solid"/>
      <a:round/>
    </a:ln>
    <a:effectLst/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76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730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9168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29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2528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80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986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224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63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671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174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874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728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001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37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136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186EF-CA27-4CDF-AEA8-CEA51B0BA9F8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C24A038-8CF0-452A-9486-D96235E22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24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adokizum16.klasna.com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s://www.facebook.com/groups/238823643960098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944472"/>
            <a:ext cx="9144000" cy="981916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 директора</a:t>
            </a:r>
            <a:r>
              <a:rPr lang="uk-UA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3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Ізюмського дошкільного навчального закладу (ясла-садок) № 16 Ізюмської міської ради Харківської області</a:t>
            </a:r>
            <a:br>
              <a:rPr lang="uk-UA" sz="33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Марини ШИЛІНОЇ</a:t>
            </a:r>
            <a:br>
              <a:rPr lang="uk-UA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3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колективом та громадськістю</a:t>
            </a:r>
            <a:r>
              <a:rPr lang="uk-UA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підсумки роботи ІДНЗ № 16</a:t>
            </a:r>
            <a:br>
              <a:rPr lang="uk-UA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2020/2021 навчальному році»</a:t>
            </a:r>
            <a:endParaRPr lang="ru-RU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3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16670" y="330749"/>
            <a:ext cx="11412415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 функціонують спортивна та музична зали, працюють кабінети: медичний, методичний, всі технологічні та побутові приміщення</a:t>
            </a:r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00" y="1496290"/>
            <a:ext cx="6284028" cy="5054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5" y="1496290"/>
            <a:ext cx="5565745" cy="5054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238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16670" y="85363"/>
            <a:ext cx="11412415" cy="71265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ОХОПЛЕННЯ НАВЧАННЯМ ДІТЕЙ 5-ТИ РІЧНОГО ВІКУ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5884" y="581891"/>
            <a:ext cx="116132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356870" algn="l"/>
              </a:tabLst>
            </a:pPr>
            <a:r>
              <a:rPr 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 </a:t>
            </a: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метою забезпечення єдиних вимог в наступності сімейного і суспільного виховання, надання безкоштовної всебічної допомоги сім’ям у розвитку, вихованні та навчанні дітей, які не відвідують заклад дошкільної освіти, відповідно до їх задатків, нахилів, здібностей, індивідуальних, психічних та фізичних особливостей були залучені до консультативного центру в режимі онлайн на базі закладу дошкільної освіти. В умовах ситуації яка склалася, став корисним заздалегідь налагоджений тісний зв'язок з батьками. Функціонування вебсайту закладу дошкільної освіти та сторінки в Фейсбуці забезпечило можливість батькам отримати відповіді від кваліфікованих спеціалістів на питання, які їх хвилюють стосовно виховання дітей.  </a:t>
            </a:r>
          </a:p>
          <a:p>
            <a:pPr lvl="0" algn="just">
              <a:spcAft>
                <a:spcPts val="0"/>
              </a:spcAft>
              <a:tabLst>
                <a:tab pos="356870" algn="l"/>
              </a:tabLst>
            </a:pPr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	 з метою ознайомлення з умовами перебування, навчання, виховання та залучення дітей до відвідування закладу дошкільної освіти проведено онлайн захід «Дистанційне знайомство з закладом дошкільної освіти або «ПОРТАЛ «Відкритих дверей»». Своєрідний День відкритих дверей було завантажено на сайт закладу дошкільної освіти та в Фейсбук;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435" y="5320761"/>
            <a:ext cx="2916107" cy="15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63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51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16670" y="85363"/>
            <a:ext cx="11412415" cy="71265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КАДРОВЕ ЗАБЕЗПЕЧЕННЯ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6670" y="524819"/>
            <a:ext cx="116132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01.09.2020 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року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дошкільної освіти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оптимально укомплектовано педагогічними кадрами та обслуговуючим персоналом.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даний час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закладі дошкільної освіти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 працівника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них: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- 27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обслуговуючого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персоналу,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сестра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сестра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дієтичного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харчування;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педагогів,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тому числі: 1 завідувач, 1 вихователь-методист, 1 практичний психолог, 2 музичних керівника, 1 інструктор з фізкультури, 1 керівник гуртка,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вихователів. </a:t>
            </a:r>
          </a:p>
        </p:txBody>
      </p:sp>
    </p:spTree>
    <p:extLst>
      <p:ext uri="{BB962C8B-B14F-4D97-AF65-F5344CB8AC3E}">
        <p14:creationId xmlns:p14="http://schemas.microsoft.com/office/powerpoint/2010/main" val="2199348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51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них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освітньо-кваліфікаційний рівень «бакалавр», «спеціаліст», «магістр» мають 19 педагогів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%),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освітньо-кваліфікаційний рівень «молодший спеціаліст» мають 6 педагогів (24%). Продовжують навчання 2 педагоги (вихователь Галицька Т.С. та музичний керівник Кадюк О.А.).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755">
            <a:off x="9807655" y="4984068"/>
            <a:ext cx="2148643" cy="1220521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192443353"/>
              </p:ext>
            </p:extLst>
          </p:nvPr>
        </p:nvGraphicFramePr>
        <p:xfrm>
          <a:off x="1257300" y="3906992"/>
          <a:ext cx="8446111" cy="2917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48793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51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порівнянні з минулим роком педагогів з вищою освітою збільшилося на 10,8%.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755">
            <a:off x="10271881" y="147528"/>
            <a:ext cx="1831272" cy="1040241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77236552"/>
              </p:ext>
            </p:extLst>
          </p:nvPr>
        </p:nvGraphicFramePr>
        <p:xfrm>
          <a:off x="1543050" y="2079553"/>
          <a:ext cx="9220200" cy="4168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54666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302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стаж роботи:</a:t>
            </a:r>
          </a:p>
          <a:p>
            <a:pPr lvl="0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011598"/>
              </p:ext>
            </p:extLst>
          </p:nvPr>
        </p:nvGraphicFramePr>
        <p:xfrm>
          <a:off x="1352550" y="1333502"/>
          <a:ext cx="9696450" cy="4654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7835"/>
                <a:gridCol w="3041763"/>
                <a:gridCol w="3186852"/>
              </a:tblGrid>
              <a:tr h="590548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</a:rPr>
                        <a:t>Педагогічний</a:t>
                      </a:r>
                      <a:r>
                        <a:rPr lang="ru-RU" sz="2400" dirty="0">
                          <a:effectLst/>
                        </a:rPr>
                        <a:t> стаж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Кількість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%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  <a:tr h="812800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до 5 років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28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  <a:tr h="812800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від 5 до 10 років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  <a:tr h="812800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від 10 до 20 років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40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  <a:tr h="812800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від 20 до 30 років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12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  <a:tr h="812800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30 років і більше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848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302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Віковий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 </a:t>
            </a:r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років – 13 чоловік (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56,5%)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від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років до 50 років – 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 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(43,4%).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t="12606" r="303" b="7151"/>
          <a:stretch/>
        </p:blipFill>
        <p:spPr>
          <a:xfrm>
            <a:off x="2244435" y="2144685"/>
            <a:ext cx="7830589" cy="450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8032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52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884" y="273565"/>
            <a:ext cx="1161320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 </a:t>
            </a:r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звітного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були </a:t>
            </a:r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незначні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кадрові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зміни:</a:t>
            </a:r>
          </a:p>
          <a:p>
            <a:pPr lvl="0"/>
            <a:r>
              <a:rPr lang="ru-RU"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звільнено</a:t>
            </a:r>
            <a:r>
              <a:rPr lang="ru-RU" sz="4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працівника обслуговуючого персоналу: </a:t>
            </a:r>
          </a:p>
          <a:p>
            <a:pPr marL="571500" lvl="0" indent="-571500">
              <a:buFontTx/>
              <a:buChar char="-"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двірник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власним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бажанням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571500" lvl="0" indent="-571500">
              <a:buFontTx/>
              <a:buChar char="-"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кухар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угодою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даний час вакансії відсутні.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17" y="5105656"/>
            <a:ext cx="4641966" cy="17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35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52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Атестація:</a:t>
            </a:r>
          </a:p>
          <a:p>
            <a:pPr lvl="0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поточному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атестовано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педагоги:</a:t>
            </a:r>
          </a:p>
          <a:p>
            <a:pPr marL="571500" lvl="0" indent="-571500" algn="ctr">
              <a:buFontTx/>
              <a:buChar char="-"/>
            </a:pP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присвоєно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категорію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першої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Зінов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євій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О.І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вихователю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lvl="0" indent="-571500" algn="ctr">
              <a:buFontTx/>
              <a:buChar char="-"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підтверджено відповідність раніше встановленому 11 тарифному розряду – Коваленко М.М., вихователю;</a:t>
            </a:r>
          </a:p>
          <a:p>
            <a:pPr marL="571500" indent="-571500" algn="ctr">
              <a:buFontTx/>
              <a:buChar char="-"/>
            </a:pP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присвоєно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кваліфікаційну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категорію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вищої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Забашті О.О.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вихователю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-методисту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ctr">
              <a:buFontTx/>
              <a:buChar char="-"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4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52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Кваліфікаційний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рівень педагогів:</a:t>
            </a:r>
          </a:p>
          <a:p>
            <a:pPr lvl="0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ctr">
              <a:buFontTx/>
              <a:buChar char="-"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444373"/>
              </p:ext>
            </p:extLst>
          </p:nvPr>
        </p:nvGraphicFramePr>
        <p:xfrm>
          <a:off x="800100" y="914402"/>
          <a:ext cx="10991850" cy="69441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31122"/>
                <a:gridCol w="3448128"/>
                <a:gridCol w="3612600"/>
              </a:tblGrid>
              <a:tr h="380998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effectLst/>
                        </a:rPr>
                        <a:t>Педагогічний</a:t>
                      </a:r>
                      <a:r>
                        <a:rPr lang="ru-RU" sz="3200" dirty="0">
                          <a:effectLst/>
                        </a:rPr>
                        <a:t> стаж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Кількість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%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  <a:tr h="92392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до 5 років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effectLst/>
                        </a:rPr>
                        <a:t>7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>
                          <a:effectLst/>
                        </a:rPr>
                        <a:t>28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  <a:tr h="92392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від 5 до 10 років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effectLst/>
                        </a:rPr>
                        <a:t>5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20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  <a:tr h="92392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від 10 до 20 років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effectLst/>
                        </a:rPr>
                        <a:t>10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>
                          <a:effectLst/>
                        </a:rPr>
                        <a:t>40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  <a:tr h="92392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від 20 до 30 років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effectLst/>
                        </a:rPr>
                        <a:t>3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effectLst/>
                        </a:rPr>
                        <a:t>12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  <a:tr h="923925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30 років і більше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>
                          <a:effectLst/>
                        </a:rPr>
                        <a:t>0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effectLst/>
                        </a:rPr>
                        <a:t>0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761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6576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Ізюмський дошкільний навчальний заклад </a:t>
            </a:r>
            <a:b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(ясла-садок) № 16 Ізюмської міської ради </a:t>
            </a:r>
            <a:b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 області</a:t>
            </a:r>
            <a:b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38200" y="29666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Адреса: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64300, Харківська область, місто Ізюм,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38-А, тел.0574358416.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пошта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idnz16izum@ukr.net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Адреса веб-сайту: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http://sadokizum16.klasna.com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</a:t>
            </a: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Фейсбуці:</a:t>
            </a:r>
          </a:p>
          <a:p>
            <a:pPr algn="ctr"/>
            <a:r>
              <a:rPr lang="uk-UA" sz="3200" b="1" u="sng" dirty="0">
                <a:hlinkClick r:id="rId4"/>
              </a:rPr>
              <a:t>https://www.facebook.com/groups/238823643960098/</a:t>
            </a:r>
            <a:r>
              <a:rPr lang="uk-UA" sz="3200" b="1" dirty="0"/>
              <a:t>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 t="12557" r="6662" b="20125"/>
          <a:stretch/>
        </p:blipFill>
        <p:spPr>
          <a:xfrm>
            <a:off x="3214856" y="4267200"/>
            <a:ext cx="5601979" cy="256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426184"/>
            <a:ext cx="2927987" cy="23439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835" y="4984829"/>
            <a:ext cx="3245177" cy="173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44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52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</a:t>
            </a:r>
            <a:endParaRPr lang="ru-RU" sz="44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 2020/2021 н.р.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пройшли 4 педагоги.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9399" y="1949877"/>
            <a:ext cx="11613201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-450215" algn="l"/>
              </a:tabLst>
            </a:pP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проходження курсової перепідготовки </a:t>
            </a:r>
            <a:endParaRPr lang="uk-UA" sz="3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  <a:tabLst>
                <a:tab pos="-450215" algn="l"/>
              </a:tabLst>
            </a:pPr>
            <a:r>
              <a:rPr lang="uk-UA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2020/2021 </a:t>
            </a:r>
            <a:r>
              <a:rPr lang="uk-UA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навчальний рік виконано на 100%.</a:t>
            </a:r>
            <a:endParaRPr lang="ru-RU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25" y="3181915"/>
            <a:ext cx="3886199" cy="364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0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3346" y="182571"/>
            <a:ext cx="100287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Методичні заходи протягом  </a:t>
            </a:r>
          </a:p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2020/2021 навчального року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1828800"/>
            <a:ext cx="9144000" cy="490450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67338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720529"/>
            <a:ext cx="3574473" cy="55052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5" y="720529"/>
            <a:ext cx="3296083" cy="54867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59" y="720528"/>
            <a:ext cx="3396529" cy="52586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11644" y="74197"/>
            <a:ext cx="93410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Участь </a:t>
            </a:r>
            <a:r>
              <a:rPr lang="ru-RU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педагогів</a:t>
            </a:r>
            <a:r>
              <a:rPr lang="ru-RU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онлайн </a:t>
            </a:r>
            <a:r>
              <a:rPr lang="ru-RU" sz="3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засіданнях</a:t>
            </a:r>
            <a:r>
              <a:rPr lang="ru-RU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ТМО</a:t>
            </a:r>
            <a:endParaRPr lang="ru-RU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3121" y="5748705"/>
            <a:ext cx="850585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Тихомирова М.М.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підготувала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відкрите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заняття</a:t>
            </a:r>
            <a:endParaRPr lang="ru-RU" sz="28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вихователів ранніх груп</a:t>
            </a:r>
            <a:endParaRPr lang="ru-RU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3356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2311" y="86916"/>
            <a:ext cx="10955242" cy="64940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Постійно</a:t>
            </a:r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діючий</a:t>
            </a:r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науково-практичний</a:t>
            </a:r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семінар</a:t>
            </a:r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</a:t>
            </a:r>
            <a:r>
              <a:rPr lang="ru-RU" sz="2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Методичний</a:t>
            </a:r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супровід</a:t>
            </a:r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реалізації</a:t>
            </a:r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освітньої</a:t>
            </a:r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програми</a:t>
            </a:r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</a:t>
            </a:r>
            <a:r>
              <a:rPr lang="ru-RU" sz="2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Впевнений</a:t>
            </a:r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старт»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умовах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упровадження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нової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редакції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Базового компонента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дошкільної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освіти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28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квітня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2021 року Центром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громадянського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виховання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спільно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кафедрою методики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дошкільної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початкової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освіти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проведено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постійно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діючий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науково-практичний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семінар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(у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формі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вебінару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за темою 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Практичні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аспекти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впровадження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освітньої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програми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Впевнений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старт» 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умовах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упровадження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нової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редакції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Базового компонента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дошкільної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освіти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вихователів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закладів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дошкільної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освіти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</a:p>
          <a:p>
            <a:pPr algn="ctr"/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які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будуть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упроваджувати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освітню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програму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Впевнений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старт»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2021/2022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навчальному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році</a:t>
            </a:r>
            <a:endParaRPr lang="ru-RU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відповідно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заявок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територіальних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громад)</a:t>
            </a:r>
          </a:p>
          <a:p>
            <a:pPr algn="ctr"/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час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семінару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було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висвітлено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особливості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впровадження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освітньої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програми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Впевнений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старт»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закладах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дошкільної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освіти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Харківської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області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умовах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реалізації</a:t>
            </a:r>
            <a:endParaRPr lang="ru-RU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нової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редакції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Базового компонента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дошкільної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освіти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; 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презентовано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кращий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досвід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закладів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дошкільної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освіти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Харківської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області</a:t>
            </a:r>
            <a:endParaRPr lang="ru-RU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щодо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упровадження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освітньої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програми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Впевнений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старт»;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надано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адресну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методичну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допомогу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вихователям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закладів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дошкільної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освіти</a:t>
            </a:r>
            <a:endParaRPr lang="ru-RU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щодо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впровадження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освітньої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програми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Впевнений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старт»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умовах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реалізації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нової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редакції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Базового компонента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дошкільної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освіти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ru-RU" sz="2000" b="1" cap="none" spc="0" dirty="0" smtClean="0">
                <a:ln w="0"/>
                <a:solidFill>
                  <a:srgbClr val="FF0000"/>
                </a:solidFill>
              </a:rPr>
              <a:t>У </a:t>
            </a:r>
            <a:r>
              <a:rPr lang="ru-RU" sz="2000" b="1" cap="none" spc="0" dirty="0" err="1" smtClean="0">
                <a:ln w="0"/>
                <a:solidFill>
                  <a:srgbClr val="FF0000"/>
                </a:solidFill>
              </a:rPr>
              <a:t>заході</a:t>
            </a:r>
            <a:r>
              <a:rPr lang="ru-RU" sz="2000" b="1" cap="none" spc="0" dirty="0" smtClean="0">
                <a:ln w="0"/>
                <a:solidFill>
                  <a:srgbClr val="FF0000"/>
                </a:solidFill>
              </a:rPr>
              <a:t> взяли участь 43 особи (</a:t>
            </a:r>
            <a:r>
              <a:rPr lang="ru-RU" sz="2000" b="1" cap="none" spc="0" dirty="0" err="1" smtClean="0">
                <a:ln w="0"/>
                <a:solidFill>
                  <a:srgbClr val="FF0000"/>
                </a:solidFill>
              </a:rPr>
              <a:t>Безпала</a:t>
            </a:r>
            <a:r>
              <a:rPr lang="ru-RU" sz="2000" b="1" cap="none" spc="0" dirty="0" smtClean="0">
                <a:ln w="0"/>
                <a:solidFill>
                  <a:srgbClr val="FF0000"/>
                </a:solidFill>
              </a:rPr>
              <a:t> Н.О.)</a:t>
            </a:r>
            <a:endParaRPr lang="ru-RU" sz="2000" b="1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9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86" y="1692716"/>
            <a:ext cx="11841704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Участь у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науково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-практичному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семінарі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Практичні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аспекти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впровадження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освітньої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програми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uk-UA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«Впевнений старт» в умовах упровадження нової редакції БКДО» </a:t>
            </a:r>
          </a:p>
          <a:p>
            <a:pPr algn="ctr"/>
            <a:r>
              <a:rPr lang="uk-UA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вихователів старших, середніх, молодших груп.</a:t>
            </a:r>
          </a:p>
          <a:p>
            <a:pPr algn="ctr"/>
            <a:endParaRPr lang="uk-UA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(Виступи готували </a:t>
            </a:r>
            <a:r>
              <a:rPr lang="uk-UA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Євтюшкіна</a:t>
            </a:r>
            <a:r>
              <a:rPr lang="uk-UA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О.Г., Забашта О.О.)</a:t>
            </a:r>
            <a:endParaRPr lang="ru-RU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8556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400" y="481310"/>
            <a:ext cx="6357938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Участь в </a:t>
            </a:r>
            <a:r>
              <a:rPr lang="ru-RU" sz="44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міському</a:t>
            </a:r>
            <a:r>
              <a:rPr lang="ru-RU" sz="4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400" b="1" cap="none" spc="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конкурсі</a:t>
            </a:r>
            <a:r>
              <a:rPr lang="ru-RU" sz="4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uk-UA" sz="4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«Кращий вихователь Харківщини»</a:t>
            </a:r>
          </a:p>
          <a:p>
            <a:pPr algn="ctr"/>
            <a:r>
              <a:rPr lang="uk-UA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номінації «Вихователь-новатор»</a:t>
            </a:r>
          </a:p>
          <a:p>
            <a:pPr algn="ctr"/>
            <a:r>
              <a:rPr lang="uk-UA" sz="4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Євтюшкіна</a:t>
            </a:r>
            <a:r>
              <a:rPr lang="uk-UA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О.Г.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3" b="21134"/>
          <a:stretch/>
        </p:blipFill>
        <p:spPr>
          <a:xfrm>
            <a:off x="214313" y="254167"/>
            <a:ext cx="5514975" cy="647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5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836"/>
            <a:ext cx="12288982" cy="70608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4667" y="97715"/>
            <a:ext cx="5880210" cy="221516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«</a:t>
            </a:r>
            <a:r>
              <a:rPr kumimoji="0" lang="ru-RU" sz="2800" b="0" i="0" u="none" strike="noStrike" kern="0" cap="none" spc="0" normalizeH="0" baseline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Моделювання</a:t>
            </a:r>
            <a:r>
              <a:rPr kumimoji="0" lang="ru-RU" sz="2800" b="0" i="0" u="none" strike="noStrike" kern="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 </a:t>
            </a:r>
            <a:r>
              <a:rPr kumimoji="0" lang="ru-RU" sz="2800" b="0" i="0" u="none" strike="noStrike" kern="0" cap="none" spc="0" normalizeH="0" baseline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професійного</a:t>
            </a:r>
            <a:r>
              <a:rPr kumimoji="0" lang="ru-RU" sz="2800" b="0" i="0" u="none" strike="noStrike" kern="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 </a:t>
            </a:r>
            <a:r>
              <a:rPr kumimoji="0" lang="ru-RU" sz="2800" b="0" i="0" u="none" strike="noStrike" kern="0" cap="none" spc="0" normalizeH="0" baseline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розвитку</a:t>
            </a:r>
            <a:r>
              <a:rPr kumimoji="0" lang="ru-RU" sz="2800" b="0" i="0" u="none" strike="noStrike" kern="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 </a:t>
            </a:r>
            <a:r>
              <a:rPr kumimoji="0" lang="ru-RU" sz="2800" b="0" i="0" u="none" strike="noStrike" kern="0" cap="none" spc="0" normalizeH="0" baseline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молодих</a:t>
            </a:r>
            <a:r>
              <a:rPr kumimoji="0" lang="ru-RU" sz="2800" b="0" i="0" u="none" strike="noStrike" kern="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 </a:t>
            </a:r>
            <a:r>
              <a:rPr kumimoji="0" lang="ru-RU" sz="2800" b="0" i="0" u="none" strike="noStrike" kern="0" cap="none" spc="0" normalizeH="0" baseline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педагогів</a:t>
            </a:r>
            <a:r>
              <a:rPr kumimoji="0" lang="ru-RU" sz="2800" b="0" i="0" u="none" strike="noStrike" kern="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 закладу </a:t>
            </a:r>
            <a:r>
              <a:rPr kumimoji="0" lang="ru-RU" sz="2800" b="0" i="0" u="none" strike="noStrike" kern="0" cap="none" spc="0" normalizeH="0" baseline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дошкільної</a:t>
            </a:r>
            <a:r>
              <a:rPr kumimoji="0" lang="ru-RU" sz="2800" b="0" i="0" u="none" strike="noStrike" kern="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 </a:t>
            </a:r>
            <a:r>
              <a:rPr kumimoji="0" lang="ru-RU" sz="2800" b="0" i="0" u="none" strike="noStrike" kern="0" cap="none" spc="0" normalizeH="0" baseline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освіти</a:t>
            </a:r>
            <a:r>
              <a:rPr kumimoji="0" lang="ru-RU" sz="2800" b="0" i="0" u="none" strike="noStrike" kern="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 за </a:t>
            </a:r>
            <a:r>
              <a:rPr kumimoji="0" lang="ru-RU" sz="2800" b="0" i="0" u="none" strike="noStrike" kern="0" cap="none" spc="0" normalizeH="0" baseline="0" noProof="0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технологією</a:t>
            </a:r>
            <a:r>
              <a:rPr kumimoji="0" lang="ru-RU" sz="2800" b="0" i="0" u="none" strike="noStrike" kern="0" cap="none" spc="0" normalizeH="0" baseline="0" noProof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 </a:t>
            </a:r>
            <a:r>
              <a:rPr kumimoji="0" lang="ru-RU" sz="2800" b="0" i="0" u="none" strike="noStrike" kern="0" cap="none" spc="0" normalizeH="0" baseline="0" noProof="0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тимбілдінг</a:t>
            </a:r>
            <a:r>
              <a:rPr kumimoji="0" lang="ru-RU" sz="2800" b="0" i="0" u="none" strike="noStrike" kern="0" cap="none" spc="0" normalizeH="0" baseline="0" noProof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sym typeface="+mn-ea"/>
              </a:rPr>
              <a:t>»</a:t>
            </a:r>
            <a:endParaRPr kumimoji="0" lang="ru-RU" sz="2800" b="0" i="0" u="none" strike="noStrike" kern="0" cap="none" spc="0" normalizeH="0" baseline="0" noProof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  <a:sym typeface="+mn-ea"/>
            </a:endParaRPr>
          </a:p>
        </p:txBody>
      </p:sp>
      <p:pic>
        <p:nvPicPr>
          <p:cNvPr id="7" name="Изображение 70" descr="IMG_20191024_203940_3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8" y="3107130"/>
            <a:ext cx="2586714" cy="3701898"/>
          </a:xfrm>
          <a:prstGeom prst="rect">
            <a:avLst/>
          </a:prstGeom>
          <a:ln>
            <a:solidFill>
              <a:srgbClr val="5B9BD5"/>
            </a:solidFill>
          </a:ln>
          <a:effectLst>
            <a:glow rad="139700">
              <a:srgbClr val="FFC000">
                <a:satMod val="175000"/>
                <a:alpha val="40000"/>
              </a:srgbClr>
            </a:glow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927" y="3390879"/>
            <a:ext cx="6224555" cy="317019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03633" y="2967335"/>
            <a:ext cx="20320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19430" y="486230"/>
            <a:ext cx="5972570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Презентація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досвіду</a:t>
            </a:r>
            <a:r>
              <a:rPr lang="ru-RU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роботи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засіданні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науково-методичної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ради КВНЗ</a:t>
            </a:r>
          </a:p>
          <a:p>
            <a:pPr algn="ctr"/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Харківська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академія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неперервної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освіти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pPr algn="ctr"/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форматі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Google-meet-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конференції</a:t>
            </a:r>
            <a:endParaRPr lang="ru-RU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27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374072"/>
            <a:ext cx="10945090" cy="615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2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9" y="1068662"/>
            <a:ext cx="4836615" cy="55781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27" y="1068662"/>
            <a:ext cx="4059382" cy="55979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646" y="0"/>
            <a:ext cx="1209670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Участь у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Міжнародному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освітньому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форумі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en-US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NewEdu-2020: Tech Future in Focus»</a:t>
            </a:r>
            <a:r>
              <a:rPr lang="uk-U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грудень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завідувач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Шиліна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М.В</a:t>
            </a:r>
            <a:r>
              <a:rPr lang="ru-RU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731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49" y="734291"/>
            <a:ext cx="4636077" cy="58466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7444" y="134126"/>
            <a:ext cx="555567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Участь в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міждународному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семінарі</a:t>
            </a:r>
            <a:endParaRPr lang="ru-RU" sz="24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цінювання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управлінського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освітнього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процесів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закладах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дошкільної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освіти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</a:t>
            </a:r>
          </a:p>
          <a:p>
            <a:pPr algn="ctr"/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(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Шиліна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М.В.)</a:t>
            </a:r>
            <a:endParaRPr lang="ru-RU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65" y="965031"/>
            <a:ext cx="4211909" cy="56158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34298" y="134126"/>
            <a:ext cx="53751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Участь в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засіданнях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членів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журі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обласному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конкурсі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Кращий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вихователь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Харківщини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pPr algn="ctr"/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ru-RU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абашта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О.О.)</a:t>
            </a:r>
            <a:endParaRPr lang="ru-RU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389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62171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65629" y="1516611"/>
            <a:ext cx="1085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дошкільної освіти 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функціонує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1981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п'ятиденним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робочим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тижнем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Вихідні</a:t>
            </a:r>
            <a:r>
              <a:rPr lang="ru-RU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субота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неділя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святкові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u="sng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Мовний</a:t>
            </a:r>
            <a:r>
              <a:rPr lang="ru-RU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режим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3" y="3886200"/>
            <a:ext cx="5927166" cy="2797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t="-4541" b="1"/>
          <a:stretch/>
        </p:blipFill>
        <p:spPr>
          <a:xfrm>
            <a:off x="6217024" y="3886200"/>
            <a:ext cx="5851711" cy="2797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47" y="5360894"/>
            <a:ext cx="3245177" cy="139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22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45727" y="297872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26021" y="140882"/>
            <a:ext cx="637867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Перемога у </a:t>
            </a:r>
            <a:r>
              <a:rPr lang="ru-RU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міському</a:t>
            </a:r>
            <a:r>
              <a:rPr lang="ru-RU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конкурсі</a:t>
            </a:r>
            <a:r>
              <a:rPr lang="ru-RU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 </a:t>
            </a:r>
            <a:r>
              <a:rPr lang="ru-RU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Всесвітнього</a:t>
            </a:r>
            <a:r>
              <a:rPr lang="ru-RU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Дня туризму </a:t>
            </a:r>
            <a:endParaRPr lang="ru-RU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3" y="1690254"/>
            <a:ext cx="6435369" cy="4710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51" y="1690254"/>
            <a:ext cx="5320145" cy="471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8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8" y="3286125"/>
            <a:ext cx="4762500" cy="35718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2" y="157164"/>
            <a:ext cx="4648198" cy="3486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83" y="157164"/>
            <a:ext cx="4533903" cy="34004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29894" y="3938885"/>
            <a:ext cx="3877985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Методичні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заходи</a:t>
            </a:r>
          </a:p>
          <a:p>
            <a:pPr algn="ctr"/>
            <a:r>
              <a:rPr lang="uk-UA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проведені</a:t>
            </a:r>
            <a:endParaRPr lang="ru-RU" sz="28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до Дня 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народження</a:t>
            </a:r>
            <a:r>
              <a:rPr lang="ru-RU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Т.Г.</a:t>
            </a:r>
            <a:r>
              <a:rPr lang="ru-RU" sz="28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Шевченка</a:t>
            </a:r>
            <a:endParaRPr lang="ru-RU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0250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2441" y="79928"/>
            <a:ext cx="56573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Тиждень</a:t>
            </a:r>
            <a:r>
              <a:rPr lang="ru-RU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Вишиванки</a:t>
            </a:r>
            <a:endParaRPr lang="ru-RU" sz="32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(проведені та організовані </a:t>
            </a:r>
          </a:p>
          <a:p>
            <a:pPr algn="ctr"/>
            <a:r>
              <a:rPr lang="uk-UA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цікаві заходи</a:t>
            </a:r>
            <a:endParaRPr lang="ru-RU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9" y="1600648"/>
            <a:ext cx="4981723" cy="34913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14" y="1150824"/>
            <a:ext cx="4524623" cy="3393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02" y="3767538"/>
            <a:ext cx="4294604" cy="284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7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13669" y="128052"/>
            <a:ext cx="8854578" cy="4043362"/>
            <a:chOff x="-2819400" y="2085977"/>
            <a:chExt cx="8854578" cy="404336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r="-462" b="14792"/>
            <a:stretch/>
          </p:blipFill>
          <p:spPr>
            <a:xfrm>
              <a:off x="433541" y="2292073"/>
              <a:ext cx="2648462" cy="3837265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62" t="12501" r="10275" b="15416"/>
            <a:stretch/>
          </p:blipFill>
          <p:spPr>
            <a:xfrm>
              <a:off x="-2819400" y="2292074"/>
              <a:ext cx="2775414" cy="3837265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98" r="13022" b="13196"/>
            <a:stretch/>
          </p:blipFill>
          <p:spPr>
            <a:xfrm>
              <a:off x="3559530" y="2085977"/>
              <a:ext cx="2475648" cy="3900486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" b="10000"/>
          <a:stretch/>
        </p:blipFill>
        <p:spPr>
          <a:xfrm>
            <a:off x="6624981" y="2200274"/>
            <a:ext cx="2524968" cy="36565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7" r="6172" b="17292"/>
          <a:stretch/>
        </p:blipFill>
        <p:spPr>
          <a:xfrm>
            <a:off x="3219145" y="2000518"/>
            <a:ext cx="2735428" cy="365652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47331" y="4786966"/>
            <a:ext cx="8414483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Фестиваль «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добрих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практик» 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освітян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Харківщини</a:t>
            </a:r>
            <a:endParaRPr lang="ru-RU" sz="2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Майстри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педагогічної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справи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презентують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Дипломи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переможців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отримали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Шиліна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М.В., 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Забашта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О.О., 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Різник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В.С.)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783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3566" y="370820"/>
            <a:ext cx="816441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Участь в </a:t>
            </a:r>
            <a:r>
              <a:rPr lang="ru-RU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міському</a:t>
            </a:r>
            <a:r>
              <a:rPr lang="ru-RU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конкурсі</a:t>
            </a:r>
            <a:r>
              <a:rPr lang="ru-RU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Кожна</a:t>
            </a:r>
            <a:r>
              <a:rPr lang="ru-RU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мама </a:t>
            </a:r>
            <a:r>
              <a:rPr lang="ru-RU" sz="40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особлива</a:t>
            </a:r>
            <a:r>
              <a:rPr lang="ru-RU" sz="4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pPr algn="ctr"/>
            <a:r>
              <a:rPr lang="uk-UA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Наші дошкільники ІДНЗ № 16</a:t>
            </a:r>
          </a:p>
          <a:p>
            <a:pPr algn="ctr"/>
            <a:r>
              <a:rPr lang="uk-UA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отримали </a:t>
            </a:r>
            <a:r>
              <a:rPr lang="uk-UA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вісі</a:t>
            </a:r>
            <a:r>
              <a:rPr lang="uk-UA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переможні місця!!!</a:t>
            </a:r>
            <a:endParaRPr lang="ru-RU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74" y="3543300"/>
            <a:ext cx="4419600" cy="29289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37" y="3543300"/>
            <a:ext cx="4419600" cy="29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2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6" y="980207"/>
            <a:ext cx="3979718" cy="5105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21" y="1004454"/>
            <a:ext cx="3626426" cy="5105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95" y="955962"/>
            <a:ext cx="3990109" cy="51538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556" y="125757"/>
            <a:ext cx="1194175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VІ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Всеукраїнський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фестиваль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педагогічних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ідей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Оберігаємо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планету разом»</a:t>
            </a:r>
          </a:p>
          <a:p>
            <a:pPr algn="ctr"/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проблем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сталого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розвитку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дітей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дошкільного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віку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молодших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школярів</a:t>
            </a:r>
            <a:endParaRPr lang="ru-RU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3592" y="6000391"/>
            <a:ext cx="114056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Автор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казки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сталого</a:t>
            </a: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розвитку</a:t>
            </a: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Рожкова Н.В. </a:t>
            </a: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Художник – </a:t>
            </a:r>
            <a:r>
              <a:rPr lang="ru-RU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Котилевець</a:t>
            </a: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К.А.</a:t>
            </a:r>
          </a:p>
          <a:p>
            <a:pPr algn="ctr"/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Казка ІДНЗ № 16 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отримала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Гран -</a:t>
            </a:r>
            <a:r>
              <a:rPr lang="ru-RU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Прі</a:t>
            </a:r>
            <a:r>
              <a:rPr lang="ru-RU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942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1487" y="214313"/>
            <a:ext cx="91725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Онлайн </a:t>
            </a:r>
            <a:r>
              <a:rPr lang="ru-RU" sz="32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конкурси</a:t>
            </a:r>
            <a:r>
              <a:rPr lang="ru-RU" sz="32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відкритого</a:t>
            </a:r>
            <a:r>
              <a:rPr lang="ru-RU" sz="32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Всеукраїнського</a:t>
            </a:r>
            <a:r>
              <a:rPr lang="ru-RU" sz="32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 конкурсу "Весь </a:t>
            </a:r>
            <a:r>
              <a:rPr lang="ru-RU" sz="32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світ</a:t>
            </a:r>
            <a:r>
              <a:rPr lang="ru-RU" sz="32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 у </a:t>
            </a:r>
            <a:r>
              <a:rPr lang="ru-RU" sz="32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долонях</a:t>
            </a:r>
            <a:r>
              <a:rPr lang="ru-RU" sz="32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матері</a:t>
            </a:r>
            <a:r>
              <a:rPr lang="ru-RU" sz="32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". (</a:t>
            </a:r>
            <a:r>
              <a:rPr lang="ru-RU" sz="32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танцю</a:t>
            </a:r>
            <a:r>
              <a:rPr lang="ru-RU" sz="32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Кадюк</a:t>
            </a:r>
            <a:r>
              <a:rPr lang="ru-RU" sz="32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 О.А., </a:t>
            </a:r>
            <a:r>
              <a:rPr lang="ru-RU" sz="32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Кисельова</a:t>
            </a:r>
            <a:r>
              <a:rPr lang="ru-RU" sz="32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 О.Є. та </a:t>
            </a:r>
            <a:r>
              <a:rPr lang="ru-RU" sz="3200" b="1" dirty="0" err="1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вихованці</a:t>
            </a:r>
            <a:r>
              <a:rPr lang="ru-RU" sz="32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</a:rPr>
              <a:t> закладу)</a:t>
            </a:r>
            <a:endParaRPr lang="ru-RU" sz="3200" dirty="0">
              <a:ln w="22225"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21475" y="2590741"/>
            <a:ext cx="6879488" cy="4202947"/>
            <a:chOff x="821475" y="2590741"/>
            <a:chExt cx="6879488" cy="420294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287" y="2590741"/>
              <a:ext cx="3114676" cy="415290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75" y="2590741"/>
              <a:ext cx="3355120" cy="4202947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" b="32359"/>
          <a:stretch/>
        </p:blipFill>
        <p:spPr>
          <a:xfrm>
            <a:off x="8110655" y="2590741"/>
            <a:ext cx="3433763" cy="42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03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1525"/>
            <a:ext cx="11830050" cy="30562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Сертифікат учасника</a:t>
            </a:r>
            <a:endParaRPr lang="ru-RU" sz="3600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«Всеукраїнського заняття доброти»</a:t>
            </a:r>
            <a:endParaRPr lang="ru-RU" sz="3600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гуманне та відповідальне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ставлення до тварин </a:t>
            </a:r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(були задіяні групи старшого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середнього дошкільного віку)</a:t>
            </a:r>
            <a:endParaRPr lang="ru-RU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5839" r="14664" b="5584"/>
          <a:stretch/>
        </p:blipFill>
        <p:spPr>
          <a:xfrm rot="16200000">
            <a:off x="4455319" y="2387236"/>
            <a:ext cx="3405188" cy="49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1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175" y="487371"/>
            <a:ext cx="101697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Перемога в </a:t>
            </a:r>
            <a:r>
              <a:rPr lang="ru-RU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міському</a:t>
            </a:r>
            <a:r>
              <a:rPr lang="ru-RU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uk-UA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Фестивалі «Весняні дзвіночки»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1" r="2133" b="34141"/>
          <a:stretch/>
        </p:blipFill>
        <p:spPr>
          <a:xfrm>
            <a:off x="1321377" y="2241697"/>
            <a:ext cx="8279823" cy="43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67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В ОСВІТНЬОМУ ПРОЦЕСІ ТЗН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2" y="725336"/>
            <a:ext cx="5418673" cy="6007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14" y="725336"/>
            <a:ext cx="5962997" cy="589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287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59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225263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потужність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203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до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затвердженої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закладі дошкільної освіти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виховується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235 дітей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67434" y="1429535"/>
            <a:ext cx="935915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Мережа закладу дошкільної освіти</a:t>
            </a:r>
            <a:endParaRPr lang="ru-RU" sz="2800" u="sng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2018/2019 н.р. -235 дітей, 2019/</a:t>
            </a:r>
            <a:r>
              <a:rPr lang="uk-UA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н.р.– 235 дітей, 2020/2021 н.р. – 235 дітей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96778779"/>
              </p:ext>
            </p:extLst>
          </p:nvPr>
        </p:nvGraphicFramePr>
        <p:xfrm>
          <a:off x="1066800" y="2562224"/>
          <a:ext cx="9959787" cy="383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327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ЗАХИСТ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611" y="843501"/>
            <a:ext cx="11744659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Протягом навчального року було організовано пільгове харчування дітей-сиріт, дітей, позбавлених батьківського піклування, малозабезпечених, багатодітних, дітей, з особливими потребами, дітей, у яких батька визнано учасником бойових дій та дітей потерпілих внаслідок ЧАЕС.  </a:t>
            </a: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кінець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року на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обліку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закладі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перебувають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діти з малозабезпечених сімей –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чол.</a:t>
            </a:r>
            <a:endParaRPr lang="ru-RU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діти одиноких матерів –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чол.</a:t>
            </a:r>
            <a:endParaRPr lang="ru-RU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діти з багатодітних сімей –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чол.</a:t>
            </a:r>
            <a:endParaRPr lang="ru-RU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діти напівсироти –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чол.</a:t>
            </a:r>
            <a:endParaRPr lang="ru-RU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діти громадян вимушених переселенців –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чол.</a:t>
            </a:r>
            <a:endParaRPr lang="ru-RU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діти осіб, визнаних учасниками бойових дій –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чол.</a:t>
            </a:r>
            <a:endParaRPr lang="ru-RU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747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ЗАХИСТ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5884" y="996396"/>
            <a:ext cx="11876116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Відповідно до вимог чинного законодавства, батькам </a:t>
            </a: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 з багатодітних сімей встановлена 50% батьківська плата за харчування дітей.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uk-UA" sz="3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Безкоштовне харчування отримують: </a:t>
            </a:r>
            <a:endParaRPr lang="ru-RU" sz="3200" b="1" u="sng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 дитина, позбавлена батьківського піклування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- 5 дітей учасників бойових дій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- 15 дітей з малозабезпечених родин.</a:t>
            </a:r>
            <a:endParaRPr lang="ru-RU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2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 ДИТЯЧОГО ТРАВМАТИЗМУ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2" y="1604561"/>
            <a:ext cx="5815130" cy="4919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42" y="1604561"/>
            <a:ext cx="6096000" cy="5002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84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МЕДИЧНЕ ОБСЛУГОВУВАННЯ ВИХОВАНЦІВ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764642567"/>
              </p:ext>
            </p:extLst>
          </p:nvPr>
        </p:nvGraphicFramePr>
        <p:xfrm>
          <a:off x="447341" y="1733550"/>
          <a:ext cx="10792159" cy="4895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202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МЕДИЧНЕ ОБСЛУГОВУВАННЯ</a:t>
            </a:r>
          </a:p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(ВІДВІДУВАННЯ)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84150690"/>
              </p:ext>
            </p:extLst>
          </p:nvPr>
        </p:nvGraphicFramePr>
        <p:xfrm>
          <a:off x="1085850" y="1464000"/>
          <a:ext cx="9810750" cy="514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6313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ХАРЧУВАННЯ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2183" y="1029579"/>
            <a:ext cx="111406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закладі </a:t>
            </a:r>
            <a:r>
              <a:rPr lang="ru-RU" sz="2800" b="1" u="sng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sz="28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8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наступний</a:t>
            </a:r>
            <a:r>
              <a:rPr lang="ru-RU" sz="28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кадровий</a:t>
            </a:r>
            <a:r>
              <a:rPr lang="ru-RU" sz="28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 </a:t>
            </a:r>
            <a:r>
              <a:rPr lang="ru-RU" sz="2800" b="1" u="sng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28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харчоблоку</a:t>
            </a:r>
            <a:r>
              <a:rPr lang="ru-RU" sz="28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1 – шеф-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кухар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2 кухаря.</a:t>
            </a:r>
          </a:p>
          <a:p>
            <a:pPr algn="ctr"/>
            <a:r>
              <a:rPr lang="ru-RU" sz="28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800" b="1" u="sng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01.01.2021 </a:t>
            </a:r>
            <a:r>
              <a:rPr lang="ru-RU" sz="28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 </a:t>
            </a:r>
            <a:r>
              <a:rPr lang="ru-RU" sz="2800" b="1" u="sng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</a:t>
            </a:r>
            <a:r>
              <a:rPr lang="ru-RU" sz="28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харчування </a:t>
            </a:r>
            <a:r>
              <a:rPr lang="ru-RU" sz="2800" b="1" u="sng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 дошкільної освіти становить: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uk-UA" sz="2400" dirty="0"/>
              <a:t>З 01.01.2021 року вартість харчування в закладі дошкільної освіти становить:</a:t>
            </a:r>
            <a:endParaRPr lang="ru-RU" sz="2400" dirty="0"/>
          </a:p>
          <a:p>
            <a:r>
              <a:rPr lang="uk-UA" sz="2400" dirty="0"/>
              <a:t>- для дітей віком від 1 до 3 років (ясла) – 22 грн. 00 коп. (8,80 грн. – бюджетні кошти, що складає 40% загальної вартості, 13,20 грн. – батьківська плата, що складає 60% загальної вартості);</a:t>
            </a:r>
            <a:endParaRPr lang="ru-RU" sz="2400" dirty="0"/>
          </a:p>
          <a:p>
            <a:r>
              <a:rPr lang="uk-UA" sz="2400" dirty="0"/>
              <a:t>- для дітей віком від 3 до 6(7) років (сад) – 26 грн. 00 коп. (10,40 грн. – бюджетні кошти, що складає 40% загальної вартості, 15,60 грн. – батьківська плата, що складає 60% загальної вартості).</a:t>
            </a:r>
            <a:endParaRPr lang="ru-RU" sz="2400" dirty="0"/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36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ХАРЧУВАННЯ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16934235"/>
              </p:ext>
            </p:extLst>
          </p:nvPr>
        </p:nvGraphicFramePr>
        <p:xfrm>
          <a:off x="666750" y="1105111"/>
          <a:ext cx="10934700" cy="5371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852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ЩОДО ЗВЕРНЕННЯ ГРОМАДЯН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05111"/>
            <a:ext cx="116132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0025" algn="ctr">
              <a:spcAft>
                <a:spcPts val="0"/>
              </a:spcAft>
            </a:pP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Впродовж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звітного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періоду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звернень </a:t>
            </a:r>
            <a:endParaRPr lang="uk-UA" sz="4400" dirty="0" smtClean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200025" algn="ctr">
              <a:spcAft>
                <a:spcPts val="0"/>
              </a:spcAft>
            </a:pP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від 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громадян не надходило. </a:t>
            </a:r>
            <a:endParaRPr lang="ru-RU" sz="44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8995">
            <a:off x="3061856" y="3536444"/>
            <a:ext cx="2989812" cy="33142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492" y="2435888"/>
            <a:ext cx="2836390" cy="44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45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 ТА МОДЕРНІЗАЦІЇ </a:t>
            </a:r>
          </a:p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МАТЕРІАЛЬНО-ТЕХНІЧНОЇ БАЗИ</a:t>
            </a:r>
            <a:endParaRPr lang="ru-RU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" b="22182"/>
          <a:stretch/>
        </p:blipFill>
        <p:spPr>
          <a:xfrm>
            <a:off x="1597589" y="1464000"/>
            <a:ext cx="9049789" cy="5336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767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 ТА МОДЕРНІЗАЦІЇ </a:t>
            </a:r>
          </a:p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МАТЕРІАЛЬНО-ТЕХНІЧНОЇ БАЗИ</a:t>
            </a:r>
            <a:endParaRPr lang="ru-RU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3" t="1" b="-4659"/>
          <a:stretch/>
        </p:blipFill>
        <p:spPr>
          <a:xfrm rot="5400000">
            <a:off x="486773" y="1293109"/>
            <a:ext cx="5427251" cy="5769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" t="12848" r="-1"/>
          <a:stretch/>
        </p:blipFill>
        <p:spPr>
          <a:xfrm>
            <a:off x="6450676" y="1464000"/>
            <a:ext cx="5303520" cy="542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058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6593" y="259013"/>
            <a:ext cx="11902141" cy="1325563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звітній період в закладі дошкільної освіти</a:t>
            </a:r>
            <a:r>
              <a:rPr lang="ru-RU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функціонувало 11 </a:t>
            </a:r>
            <a:r>
              <a:rPr lang="ru-RU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2232943"/>
            <a:ext cx="120254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3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раннього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до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571500" indent="-571500" algn="ctr">
              <a:buFontTx/>
              <a:buChar char="-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дошкільного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чотирьох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571500" indent="-571500" algn="ctr">
              <a:buFontTx/>
              <a:buChar char="-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дошкільного віку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чотирьох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3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старшого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шести (семи)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4501965"/>
            <a:ext cx="2977257" cy="2232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652" y="4501965"/>
            <a:ext cx="2950022" cy="22125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69" y="4491597"/>
            <a:ext cx="2991081" cy="224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41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 ТА МОДЕРНІЗАЦІЇ </a:t>
            </a:r>
          </a:p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МАТЕРІАЛЬНО-ТЕХНІЧНОЇ БАЗИ</a:t>
            </a:r>
            <a:endParaRPr lang="ru-RU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" y="1435667"/>
            <a:ext cx="4045500" cy="539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t="-969" r="24303" b="-122"/>
          <a:stretch/>
        </p:blipFill>
        <p:spPr>
          <a:xfrm>
            <a:off x="4010889" y="1435668"/>
            <a:ext cx="4268587" cy="535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9" b="14909"/>
          <a:stretch/>
        </p:blipFill>
        <p:spPr>
          <a:xfrm>
            <a:off x="8261832" y="1491054"/>
            <a:ext cx="3924287" cy="5295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072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 ТА МОДЕРНІЗАЦІЇ </a:t>
            </a:r>
          </a:p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МАТЕРІАЛЬНО-ТЕХНІЧНОЇ БАЗИ</a:t>
            </a:r>
            <a:endParaRPr lang="ru-RU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146" b="-2066"/>
          <a:stretch/>
        </p:blipFill>
        <p:spPr>
          <a:xfrm>
            <a:off x="158363" y="1905330"/>
            <a:ext cx="5964121" cy="4196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84" y="1905329"/>
            <a:ext cx="5847752" cy="4038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733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 ТА МОДЕРНІЗАЦІЇ </a:t>
            </a:r>
          </a:p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МАТЕРІАЛЬНО-ТЕХНІЧНОЇ БАЗИ</a:t>
            </a:r>
            <a:endParaRPr lang="ru-RU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6424"/>
          <a:stretch/>
        </p:blipFill>
        <p:spPr>
          <a:xfrm>
            <a:off x="6417424" y="1905330"/>
            <a:ext cx="5643117" cy="4545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" y="1905330"/>
            <a:ext cx="5970083" cy="4545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847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ФІНАНСУВАННЯ</a:t>
            </a:r>
            <a:endParaRPr lang="ru-RU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5884" y="1245022"/>
            <a:ext cx="10832196" cy="5262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до плану асигнувань на 2021 рік закладено </a:t>
            </a:r>
            <a:r>
              <a:rPr lang="uk-UA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7194258 грн.. 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них: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заробітна плата – 5914183 грн.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медикаменти та перев'язувальні матеріали – 5980 грн.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 харчування – 448759 грн.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комунальних послуг та енергоносіїв – 722299 грн.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послуг, крім комунальних – 23867 грн.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предмети, матеріали, обладнання та інвентар – 74780 грн.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звітній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період для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надійшло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бюджетних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70280 грн.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(4500-00 знято Управлінням освіти на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видатки).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7441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2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884" y="581891"/>
            <a:ext cx="1161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341" y="140561"/>
            <a:ext cx="1161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ФІНАНСУВАННЯ</a:t>
            </a:r>
            <a:endParaRPr lang="ru-RU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4757" y="843501"/>
            <a:ext cx="920110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За звітній період надійшло коштів:</a:t>
            </a:r>
          </a:p>
          <a:p>
            <a:r>
              <a:rPr lang="uk-UA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бюджетних– 70280</a:t>
            </a:r>
          </a:p>
          <a:p>
            <a:r>
              <a:rPr lang="uk-UA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Батьківських – 57685-00</a:t>
            </a:r>
            <a:endParaRPr lang="ru-RU" sz="4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25697"/>
          <a:stretch/>
        </p:blipFill>
        <p:spPr>
          <a:xfrm>
            <a:off x="7265324" y="1687002"/>
            <a:ext cx="4795218" cy="50957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91" y="2891863"/>
            <a:ext cx="5143500" cy="389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12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397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22498" y="2629034"/>
            <a:ext cx="89470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ДЯКУЮ ЗА УВАГУ!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453866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79585" y="0"/>
            <a:ext cx="11412415" cy="1325563"/>
          </a:xfrm>
        </p:spPr>
        <p:txBody>
          <a:bodyPr>
            <a:noAutofit/>
          </a:bodyPr>
          <a:lstStyle/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закладі дошкільної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 забезпечено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гнучкий режим перебування дітей.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uk-UA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 працювало з режимом перебування 9,0 годин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Впродовж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дошкільної освіти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режимом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короткотривалого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перебування</a:t>
            </a:r>
            <a:r>
              <a:rPr lang="uk-UA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4,0 години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Враховуючи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 батьків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 протягом року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функціонувала</a:t>
            </a:r>
            <a:r>
              <a:rPr lang="ru-RU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одна </a:t>
            </a:r>
            <a:r>
              <a:rPr lang="ru-RU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чергова</a:t>
            </a:r>
            <a:r>
              <a:rPr lang="ru-RU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режимом </a:t>
            </a:r>
            <a:r>
              <a:rPr lang="ru-RU" sz="32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7.00 до </a:t>
            </a:r>
            <a:r>
              <a:rPr lang="uk-UA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19.00</a:t>
            </a:r>
            <a:r>
              <a:rPr lang="ru-RU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год.  </a:t>
            </a:r>
            <a:br>
              <a:rPr lang="ru-RU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1" t="31539" r="-294" b="20256"/>
          <a:stretch/>
        </p:blipFill>
        <p:spPr>
          <a:xfrm>
            <a:off x="160261" y="4341481"/>
            <a:ext cx="4803476" cy="261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884" b="641"/>
          <a:stretch/>
        </p:blipFill>
        <p:spPr>
          <a:xfrm>
            <a:off x="7215447" y="4378541"/>
            <a:ext cx="4638502" cy="261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4005">
            <a:off x="4459599" y="4405745"/>
            <a:ext cx="3272801" cy="20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09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51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16670" y="956281"/>
            <a:ext cx="11412415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 дошкільної освіти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закінчується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ru-RU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наступного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організовується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педагогами за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та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річним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планом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поточний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навчальний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25" y="2231968"/>
            <a:ext cx="3706195" cy="4576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4" y="2281844"/>
            <a:ext cx="3657601" cy="459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47" y="3106881"/>
            <a:ext cx="2597105" cy="289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46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51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89791" y="411639"/>
            <a:ext cx="11412415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01 </a:t>
            </a:r>
            <a:r>
              <a:rPr lang="ru-RU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31 </a:t>
            </a:r>
            <a:r>
              <a:rPr lang="ru-RU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закладі дошкільної освіти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розпочався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літній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період.  Всі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працюють за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літнім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занять та планом роботи 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літній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період з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відкритому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повітрі максимально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часу.</a:t>
            </a:r>
            <a:r>
              <a:rPr lang="ru-RU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9" b="7586"/>
          <a:stretch/>
        </p:blipFill>
        <p:spPr>
          <a:xfrm>
            <a:off x="173660" y="2182092"/>
            <a:ext cx="4007080" cy="4451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00" y="2182092"/>
            <a:ext cx="3974953" cy="4451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53" y="2182092"/>
            <a:ext cx="3732761" cy="4451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2673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51"/>
            <a:ext cx="12192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16670" y="131243"/>
            <a:ext cx="11412415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Обладнані 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приміщення: 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групові 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спальні кімнати, роздягальні та кімнати 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гігієни</a:t>
            </a:r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71" y="1213658"/>
            <a:ext cx="3969110" cy="548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07" y="1213657"/>
            <a:ext cx="4054564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" y="1213658"/>
            <a:ext cx="3880263" cy="548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15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523</TotalTime>
  <Words>1569</Words>
  <Application>Microsoft Office PowerPoint</Application>
  <PresentationFormat>Широкоэкранный</PresentationFormat>
  <Paragraphs>290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3" baseType="lpstr">
      <vt:lpstr>Arial Unicode MS</vt:lpstr>
      <vt:lpstr>Arial</vt:lpstr>
      <vt:lpstr>Calibri</vt:lpstr>
      <vt:lpstr>Georgia</vt:lpstr>
      <vt:lpstr>Times New Roman</vt:lpstr>
      <vt:lpstr>Trebuchet MS</vt:lpstr>
      <vt:lpstr>Wingdings 3</vt:lpstr>
      <vt:lpstr>Грань</vt:lpstr>
      <vt:lpstr>  Звіт директора Ізюмського дошкільного навчального закладу (ясла-садок) № 16 Ізюмської міської ради Харківської області Марини ШИЛІНОЇ перед колективом та громадськістю «Про підсумки роботи ІДНЗ № 16  в 2020/2021 навчальному році»</vt:lpstr>
      <vt:lpstr>Ізюмський дошкільний навчальний заклад  (ясла-садок) № 16 Ізюмської міської ради  Харківської області   </vt:lpstr>
      <vt:lpstr>   </vt:lpstr>
      <vt:lpstr>Презентация PowerPoint</vt:lpstr>
      <vt:lpstr>За звітній період в закладі дошкільної освіти функціонувало 11 груп, а саме: </vt:lpstr>
      <vt:lpstr>В закладі дошкільної освіти забезпечено гнучкий режим перебування дітей.  10 груп працювало з режимом перебування 9,0 годин. Впродовж навчального року діти мали можливість відвідувати заклад дошкільної освіти з режимом  короткотривалого перебування – 4,0 години.  Враховуючи потреби батьків вихованців протягом року функціонувала одна чергова група  з режимом роботи з 7.00 до 19.00 год.    </vt:lpstr>
      <vt:lpstr>Навчальний рік в закладі дошкільної освіти починається  01 вересня та закінчується 31 травня наступного року.  Освітній процес організовується педагогами за основним розкладом занять та річним планом роботи  на поточний навчальний рік.  </vt:lpstr>
      <vt:lpstr>З 01 червня по 31 серпня у закладі дошкільної освіти розпочався літній період.  Всі групи працюють за літнім розкладом занять та планом роботи на літній  період з урахуванням перебування вихованців на відкритому повітрі максимально можливу кількість часу. </vt:lpstr>
      <vt:lpstr>Обладнані необхідні приміщення:  групові та спальні кімнати, роздягальні та кімнати гігієни </vt:lpstr>
      <vt:lpstr>Постійно функціонують спортивна та музична зали, працюють кабінети: медичний, методичний, всі технологічні та побутові приміщення </vt:lpstr>
      <vt:lpstr>ОХОПЛЕННЯ НАВЧАННЯМ ДІТЕЙ 5-ТИ РІЧНОГО ВІКУ</vt:lpstr>
      <vt:lpstr>КАДРОВЕ ЗАБЕЗПЕЧЕННЯ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завідувача Ізюмського дошкільного навчального</dc:title>
  <dc:creator>Q</dc:creator>
  <cp:lastModifiedBy>Q</cp:lastModifiedBy>
  <cp:revision>47</cp:revision>
  <dcterms:created xsi:type="dcterms:W3CDTF">2019-08-15T18:05:36Z</dcterms:created>
  <dcterms:modified xsi:type="dcterms:W3CDTF">2021-06-23T12:21:41Z</dcterms:modified>
</cp:coreProperties>
</file>