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2" r:id="rId4"/>
    <p:sldId id="258" r:id="rId5"/>
    <p:sldId id="259" r:id="rId6"/>
    <p:sldId id="262" r:id="rId7"/>
    <p:sldId id="265" r:id="rId8"/>
    <p:sldId id="264" r:id="rId9"/>
    <p:sldId id="266" r:id="rId10"/>
    <p:sldId id="271" r:id="rId11"/>
    <p:sldId id="274" r:id="rId12"/>
    <p:sldId id="268" r:id="rId13"/>
    <p:sldId id="269" r:id="rId14"/>
    <p:sldId id="267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A05C-EC31-43F3-927F-ECD0D94A1C79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206BEC-F83C-4EBE-A255-6BB5ABD7B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3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A05C-EC31-43F3-927F-ECD0D94A1C79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206BEC-F83C-4EBE-A255-6BB5ABD7B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4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A05C-EC31-43F3-927F-ECD0D94A1C79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206BEC-F83C-4EBE-A255-6BB5ABD7BAB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61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A05C-EC31-43F3-927F-ECD0D94A1C79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206BEC-F83C-4EBE-A255-6BB5ABD7B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10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A05C-EC31-43F3-927F-ECD0D94A1C79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206BEC-F83C-4EBE-A255-6BB5ABD7BAB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28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A05C-EC31-43F3-927F-ECD0D94A1C79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206BEC-F83C-4EBE-A255-6BB5ABD7B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65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A05C-EC31-43F3-927F-ECD0D94A1C79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6BEC-F83C-4EBE-A255-6BB5ABD7B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84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A05C-EC31-43F3-927F-ECD0D94A1C79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6BEC-F83C-4EBE-A255-6BB5ABD7B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9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A05C-EC31-43F3-927F-ECD0D94A1C79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6BEC-F83C-4EBE-A255-6BB5ABD7B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9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A05C-EC31-43F3-927F-ECD0D94A1C79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206BEC-F83C-4EBE-A255-6BB5ABD7B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7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A05C-EC31-43F3-927F-ECD0D94A1C79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206BEC-F83C-4EBE-A255-6BB5ABD7B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59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A05C-EC31-43F3-927F-ECD0D94A1C79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206BEC-F83C-4EBE-A255-6BB5ABD7B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4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A05C-EC31-43F3-927F-ECD0D94A1C79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6BEC-F83C-4EBE-A255-6BB5ABD7B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1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A05C-EC31-43F3-927F-ECD0D94A1C79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6BEC-F83C-4EBE-A255-6BB5ABD7B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4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A05C-EC31-43F3-927F-ECD0D94A1C79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6BEC-F83C-4EBE-A255-6BB5ABD7B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5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A05C-EC31-43F3-927F-ECD0D94A1C79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206BEC-F83C-4EBE-A255-6BB5ABD7B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4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6A05C-EC31-43F3-927F-ECD0D94A1C79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206BEC-F83C-4EBE-A255-6BB5ABD7B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0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58" y="3809344"/>
            <a:ext cx="7883236" cy="28651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32667" y="393024"/>
            <a:ext cx="891462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STREAM-</a:t>
            </a:r>
            <a:r>
              <a:rPr lang="ru-RU" sz="54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освіта</a:t>
            </a:r>
            <a:r>
              <a:rPr lang="ru-RU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  <a:br>
              <a:rPr lang="ru-RU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як </a:t>
            </a:r>
            <a:r>
              <a:rPr lang="ru-RU" sz="54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забезпечити</a:t>
            </a:r>
            <a:r>
              <a:rPr lang="ru-RU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5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активну</a:t>
            </a:r>
            <a:r>
              <a:rPr lang="ru-RU" sz="5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ru-RU" sz="5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пізнавальну</a:t>
            </a:r>
            <a:r>
              <a:rPr lang="ru-RU" sz="5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5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діяльність</a:t>
            </a:r>
            <a:endParaRPr lang="ru-RU" sz="54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5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54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дошкільників</a:t>
            </a:r>
            <a:r>
              <a:rPr lang="ru-RU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6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726" y="86916"/>
            <a:ext cx="10844211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Методи</a:t>
            </a:r>
            <a:r>
              <a:rPr lang="ru-RU" sz="2800" b="1" dirty="0">
                <a:solidFill>
                  <a:srgbClr val="FF0000"/>
                </a:solidFill>
              </a:rPr>
              <a:t> і </a:t>
            </a:r>
            <a:r>
              <a:rPr lang="ru-RU" sz="2800" b="1" dirty="0" err="1">
                <a:solidFill>
                  <a:srgbClr val="FF0000"/>
                </a:solidFill>
              </a:rPr>
              <a:t>прийоми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які</a:t>
            </a:r>
            <a:r>
              <a:rPr lang="ru-RU" sz="2800" b="1" dirty="0">
                <a:solidFill>
                  <a:srgbClr val="FF0000"/>
                </a:solidFill>
              </a:rPr>
              <a:t> дозволять </a:t>
            </a:r>
            <a:r>
              <a:rPr lang="ru-RU" sz="2800" b="1" dirty="0" err="1">
                <a:solidFill>
                  <a:srgbClr val="FF0000"/>
                </a:solidFill>
              </a:rPr>
              <a:t>забезпечити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мотивацію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дітей</a:t>
            </a:r>
            <a:r>
              <a:rPr lang="ru-RU" sz="2800" b="1" dirty="0">
                <a:solidFill>
                  <a:srgbClr val="FF0000"/>
                </a:solidFill>
              </a:rPr>
              <a:t> 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Наочні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роздаткові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авансування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відстаючих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Метод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Метод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похвали.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ІКТ.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45" y="443745"/>
            <a:ext cx="4901046" cy="6081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5" y="535331"/>
            <a:ext cx="4540827" cy="589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49" y="492050"/>
            <a:ext cx="112360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28600" algn="ctr">
              <a:spcAft>
                <a:spcPts val="0"/>
              </a:spcAft>
            </a:pPr>
            <a:r>
              <a:rPr lang="uk-UA" sz="4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Отже комплексність реалізації  міжпредметної інтеграції змісту програми передбачає розвивальні акценти, які запропоновані авторами у вигляді щаблів міжпредметної інтеграції:  </a:t>
            </a:r>
          </a:p>
          <a:p>
            <a:pPr marL="228600" indent="228600" algn="ctr">
              <a:spcAft>
                <a:spcPts val="0"/>
              </a:spcAft>
            </a:pPr>
            <a:r>
              <a:rPr lang="uk-UA" sz="4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«БАЧУ», «ЧУЮ», «ВІДЧУВАЮ», «ГРАЮ», «ТВОРЮ»</a:t>
            </a:r>
            <a:endParaRPr lang="ru-RU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360218"/>
            <a:ext cx="10349346" cy="6165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0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498762"/>
            <a:ext cx="9850582" cy="5902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420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25" y="678872"/>
            <a:ext cx="9961417" cy="57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859" b="98588" l="531" r="457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070" r="55533"/>
          <a:stretch/>
        </p:blipFill>
        <p:spPr>
          <a:xfrm>
            <a:off x="1627302" y="521347"/>
            <a:ext cx="3803680" cy="18426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3164" y="3463635"/>
            <a:ext cx="99614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Calibri-Light"/>
              </a:rPr>
              <a:t>РЕКОМЕНДУЮ</a:t>
            </a:r>
            <a:r>
              <a:rPr lang="ru-RU" sz="1600" dirty="0">
                <a:solidFill>
                  <a:srgbClr val="000000"/>
                </a:solidFill>
                <a:latin typeface="Calibri-Light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-Light"/>
              </a:rPr>
            </a:b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Ознайомитись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із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електронними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ресурсами,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присвяченими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запровадженню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Calibri-LightItalic"/>
              </a:rPr>
            </a:b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альтернативної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програми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формування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культури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інженерного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мислення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в</a:t>
            </a:r>
            <a:br>
              <a:rPr lang="ru-RU" b="1" i="1" dirty="0">
                <a:solidFill>
                  <a:srgbClr val="000000"/>
                </a:solidFill>
                <a:latin typeface="Calibri-LightItalic"/>
              </a:rPr>
            </a:b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дошкільників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«</a:t>
            </a:r>
            <a:r>
              <a:rPr lang="en-US" b="1" i="1" dirty="0">
                <a:solidFill>
                  <a:srgbClr val="000000"/>
                </a:solidFill>
                <a:latin typeface="Calibri-LightItalic"/>
              </a:rPr>
              <a:t>STREAM-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освіта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або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Стежинки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у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Всесвіт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» за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посиланнями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:</a:t>
            </a:r>
            <a:br>
              <a:rPr lang="ru-RU" b="1" i="1" dirty="0">
                <a:solidFill>
                  <a:srgbClr val="000000"/>
                </a:solidFill>
                <a:latin typeface="Calibri-LightItalic"/>
              </a:rPr>
            </a:br>
            <a:r>
              <a:rPr lang="ru-RU" b="1" dirty="0">
                <a:solidFill>
                  <a:srgbClr val="000000"/>
                </a:solidFill>
                <a:latin typeface="SymbolMT"/>
              </a:rPr>
              <a:t> 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Сайт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Катерини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Крутій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libri-Light"/>
              </a:rPr>
              <a:t>http://ukrdeti.com/category/stream-osvita-doshkilnikiv/</a:t>
            </a:r>
            <a:br>
              <a:rPr lang="en-US" b="1" dirty="0">
                <a:solidFill>
                  <a:srgbClr val="0000FF"/>
                </a:solidFill>
                <a:latin typeface="Calibri-Light"/>
              </a:rPr>
            </a:br>
            <a:r>
              <a:rPr lang="en-US" b="1" dirty="0">
                <a:solidFill>
                  <a:srgbClr val="000000"/>
                </a:solidFill>
                <a:latin typeface="SymbolMT"/>
              </a:rPr>
              <a:t> 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Блог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Ірини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Стеценко «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Інформація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і МИ» </a:t>
            </a:r>
            <a:r>
              <a:rPr lang="en-US" b="1" dirty="0">
                <a:solidFill>
                  <a:srgbClr val="0000FF"/>
                </a:solidFill>
                <a:latin typeface="Calibri-Light"/>
              </a:rPr>
              <a:t>https://informaciaforall.blogspot.com/</a:t>
            </a:r>
            <a:br>
              <a:rPr lang="en-US" b="1" dirty="0">
                <a:solidFill>
                  <a:srgbClr val="0000FF"/>
                </a:solidFill>
                <a:latin typeface="Calibri-Light"/>
              </a:rPr>
            </a:br>
            <a:r>
              <a:rPr lang="en-US" b="1" dirty="0">
                <a:solidFill>
                  <a:srgbClr val="000000"/>
                </a:solidFill>
                <a:latin typeface="SymbolMT"/>
              </a:rPr>
              <a:t> </a:t>
            </a:r>
            <a:r>
              <a:rPr lang="ru-RU" b="1" dirty="0" err="1">
                <a:solidFill>
                  <a:srgbClr val="000000"/>
                </a:solidFill>
                <a:latin typeface="Calibri-Light"/>
              </a:rPr>
              <a:t>Група</a:t>
            </a:r>
            <a:r>
              <a:rPr lang="ru-RU" b="1" dirty="0">
                <a:solidFill>
                  <a:srgbClr val="000000"/>
                </a:solidFill>
                <a:latin typeface="Calibri-Light"/>
              </a:rPr>
              <a:t> у </a:t>
            </a:r>
            <a:r>
              <a:rPr lang="ru-RU" b="1" dirty="0" err="1">
                <a:solidFill>
                  <a:srgbClr val="000000"/>
                </a:solidFill>
                <a:latin typeface="Calibri-Light"/>
              </a:rPr>
              <a:t>Фейсбуці</a:t>
            </a:r>
            <a:r>
              <a:rPr lang="ru-RU" b="1" dirty="0">
                <a:solidFill>
                  <a:srgbClr val="000000"/>
                </a:solidFill>
                <a:latin typeface="Calibri-Light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alibri-LightItalic"/>
              </a:rPr>
              <a:t>STREAM</a:t>
            </a:r>
            <a:r>
              <a:rPr lang="en-US" b="1" dirty="0">
                <a:solidFill>
                  <a:srgbClr val="000000"/>
                </a:solidFill>
                <a:latin typeface="SymbolMT"/>
              </a:rPr>
              <a:t>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освіта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дошкільників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Calibri-LightItalic"/>
              </a:rPr>
            </a:br>
            <a:r>
              <a:rPr lang="en-US" b="1" dirty="0">
                <a:solidFill>
                  <a:srgbClr val="0000FF"/>
                </a:solidFill>
                <a:latin typeface="Calibri-Light"/>
              </a:rPr>
              <a:t>https://www.facebook.com/groups/1674297176161226/</a:t>
            </a:r>
            <a:br>
              <a:rPr lang="en-US" b="1" dirty="0">
                <a:solidFill>
                  <a:srgbClr val="0000FF"/>
                </a:solidFill>
                <a:latin typeface="Calibri-Light"/>
              </a:rPr>
            </a:br>
            <a:r>
              <a:rPr lang="en-US" b="1" dirty="0">
                <a:solidFill>
                  <a:srgbClr val="000000"/>
                </a:solidFill>
                <a:latin typeface="SymbolMT"/>
              </a:rPr>
              <a:t> </a:t>
            </a:r>
            <a:r>
              <a:rPr lang="ru-RU" b="1" dirty="0" err="1">
                <a:solidFill>
                  <a:srgbClr val="000000"/>
                </a:solidFill>
                <a:latin typeface="Calibri-Light"/>
              </a:rPr>
              <a:t>Група</a:t>
            </a:r>
            <a:r>
              <a:rPr lang="ru-RU" b="1" dirty="0">
                <a:solidFill>
                  <a:srgbClr val="000000"/>
                </a:solidFill>
                <a:latin typeface="Calibri-Light"/>
              </a:rPr>
              <a:t> у </a:t>
            </a:r>
            <a:r>
              <a:rPr lang="ru-RU" b="1" dirty="0" err="1">
                <a:solidFill>
                  <a:srgbClr val="000000"/>
                </a:solidFill>
                <a:latin typeface="Calibri-Light"/>
              </a:rPr>
              <a:t>Фейсбуці</a:t>
            </a:r>
            <a:r>
              <a:rPr lang="ru-RU" b="1" dirty="0">
                <a:solidFill>
                  <a:srgbClr val="000000"/>
                </a:solidFill>
                <a:latin typeface="Calibri-Light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alibri-LightItalic"/>
              </a:rPr>
              <a:t>STREAM</a:t>
            </a:r>
            <a:r>
              <a:rPr lang="en-US" b="1" dirty="0">
                <a:solidFill>
                  <a:srgbClr val="000000"/>
                </a:solidFill>
                <a:latin typeface="SymbolMT"/>
              </a:rPr>
              <a:t>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освіта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: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досвід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Calibri-LightItalic"/>
              </a:rPr>
              <a:t>запровадження</a:t>
            </a:r>
            <a:r>
              <a:rPr lang="ru-RU" b="1" i="1" dirty="0">
                <a:solidFill>
                  <a:srgbClr val="000000"/>
                </a:solidFill>
                <a:latin typeface="Calibri-LightItalic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Calibri-LightItalic"/>
              </a:rPr>
            </a:br>
            <a:r>
              <a:rPr lang="en-US" b="1" dirty="0">
                <a:solidFill>
                  <a:srgbClr val="0000FF"/>
                </a:solidFill>
                <a:latin typeface="Calibri-Light"/>
              </a:rPr>
              <a:t>https://www.facebook.com/groups/SteginkiVsesvitSTREAM/</a:t>
            </a:r>
            <a:r>
              <a:rPr lang="en-US" b="1" dirty="0"/>
              <a:t> </a:t>
            </a:r>
            <a:br>
              <a:rPr lang="en-US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2122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6" y="374070"/>
            <a:ext cx="9171708" cy="6130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67" y="2059047"/>
            <a:ext cx="5456393" cy="7559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362" y="3538972"/>
            <a:ext cx="5310076" cy="749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577" y="5012800"/>
            <a:ext cx="523691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50" y="1080656"/>
            <a:ext cx="9975933" cy="56076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71" y="169472"/>
            <a:ext cx="8309568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8820" t="30928" r="42215" b="15464"/>
          <a:stretch/>
        </p:blipFill>
        <p:spPr>
          <a:xfrm>
            <a:off x="415637" y="1858860"/>
            <a:ext cx="2867892" cy="48106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9620" y="722899"/>
            <a:ext cx="1060739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Не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дізнаєшся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- не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спробуєш</a:t>
            </a:r>
            <a:endParaRPr lang="ru-RU" sz="54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uk-UA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Не спробуєш – не дізнаєшся!</a:t>
            </a:r>
            <a:endParaRPr lang="ru-RU" sz="54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5"/>
          <a:stretch/>
        </p:blipFill>
        <p:spPr>
          <a:xfrm>
            <a:off x="4067608" y="3566828"/>
            <a:ext cx="6250614" cy="284407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599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986044"/>
            <a:ext cx="5403274" cy="32811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4448269"/>
            <a:ext cx="12192000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STREAM</a:t>
            </a:r>
            <a:r>
              <a:rPr lang="uk-UA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– освіта для дошкільника?</a:t>
            </a:r>
          </a:p>
          <a:p>
            <a:pPr lvl="0"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STREAM</a:t>
            </a:r>
            <a:r>
              <a:rPr lang="uk-UA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– освіта для </a:t>
            </a:r>
            <a:r>
              <a:rPr lang="uk-UA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педагога?</a:t>
            </a:r>
            <a:endParaRPr lang="uk-UA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uk-UA" sz="54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19" y="2482335"/>
            <a:ext cx="1524000" cy="20532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986" y="204246"/>
            <a:ext cx="6029530" cy="320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443344"/>
            <a:ext cx="10099964" cy="5971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68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7" y="678872"/>
            <a:ext cx="9615055" cy="573578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08" y="2036618"/>
            <a:ext cx="387927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3" y="554182"/>
            <a:ext cx="10155382" cy="5721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7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346364"/>
            <a:ext cx="10307782" cy="6082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354</TotalTime>
  <Words>178</Words>
  <Application>Microsoft Office PowerPoint</Application>
  <PresentationFormat>Широкоэкранный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Calibri-Light</vt:lpstr>
      <vt:lpstr>Calibri-LightItalic</vt:lpstr>
      <vt:lpstr>Century Gothic</vt:lpstr>
      <vt:lpstr>SymbolMT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Q</cp:lastModifiedBy>
  <cp:revision>15</cp:revision>
  <dcterms:created xsi:type="dcterms:W3CDTF">2021-02-02T13:35:55Z</dcterms:created>
  <dcterms:modified xsi:type="dcterms:W3CDTF">2021-02-03T08:55:18Z</dcterms:modified>
</cp:coreProperties>
</file>